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11" r:id="rId2"/>
    <p:sldId id="312" r:id="rId3"/>
    <p:sldId id="257" r:id="rId4"/>
    <p:sldId id="258" r:id="rId5"/>
    <p:sldId id="259" r:id="rId6"/>
    <p:sldId id="313" r:id="rId7"/>
    <p:sldId id="31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316" r:id="rId37"/>
    <p:sldId id="292" r:id="rId38"/>
    <p:sldId id="293" r:id="rId39"/>
    <p:sldId id="294" r:id="rId4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2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115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t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9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blstm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://karpathy.github.i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://karpathy.github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20. </a:t>
            </a:r>
            <a:r>
              <a:rPr lang="ja-JP" altLang="en-US" sz="1800"/>
              <a:t>高级循环神经网络</a:t>
            </a:r>
          </a:p>
          <a:p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https://courses.d2l.ai/berkeley-stat-157/units/blstm.html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2071639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n B - We go deeper">
            <a:extLst>
              <a:ext uri="{FF2B5EF4-FFF2-40B4-BE49-F238E27FC236}">
                <a16:creationId xmlns:a16="http://schemas.microsoft.com/office/drawing/2014/main" id="{85D1DD8C-6916-B64B-BDF6-8A8C73F6FD0A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计划 </a:t>
            </a:r>
            <a:r>
              <a:rPr lang="en-US"/>
              <a:t>B - </a:t>
            </a:r>
            <a:r>
              <a:rPr lang="ja-JP" altLang="en-US"/>
              <a:t>深度循环神经网络</a:t>
            </a:r>
            <a:endParaRPr lang="ja-JP" altLang="en-US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4DE1A28-7D49-8645-BC8D-5480C3FB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8" y="982895"/>
            <a:ext cx="35052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CA92B-B5D3-F943-92CA-3EB90C71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953" y="982895"/>
            <a:ext cx="2311400" cy="246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41" y="-1471112"/>
            <a:ext cx="9507082" cy="950708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Bidirectional RNNs"/>
          <p:cNvSpPr txBox="1">
            <a:spLocks noGrp="1"/>
          </p:cNvSpPr>
          <p:nvPr>
            <p:ph type="title"/>
          </p:nvPr>
        </p:nvSpPr>
        <p:spPr>
          <a:xfrm rot="20667056">
            <a:off x="1519016" y="3582654"/>
            <a:ext cx="4883672" cy="930106"/>
          </a:xfrm>
          <a:prstGeom prst="rect">
            <a:avLst/>
          </a:prstGeom>
        </p:spPr>
        <p:txBody>
          <a:bodyPr/>
          <a:lstStyle>
            <a:lvl1pPr algn="ctr">
              <a:defRPr sz="3500">
                <a:solidFill>
                  <a:srgbClr val="3A363D"/>
                </a:solidFill>
              </a:defRPr>
            </a:lvl1pPr>
          </a:lstStyle>
          <a:p>
            <a:r>
              <a:rPr lang="ja-JP" altLang="en-US"/>
              <a:t>双向循环神经网络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he Future Mat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“</a:t>
            </a:r>
            <a:r>
              <a:rPr lang="ja-JP" altLang="en-US"/>
              <a:t>未来</a:t>
            </a:r>
            <a:r>
              <a:rPr lang="zh-CN" altLang="en-US" dirty="0"/>
              <a:t>”</a:t>
            </a:r>
            <a:r>
              <a:rPr lang="ja-JP" altLang="en-US"/>
              <a:t>的重要性</a:t>
            </a:r>
            <a:endParaRPr dirty="0"/>
          </a:p>
        </p:txBody>
      </p:sp>
      <p:sp>
        <p:nvSpPr>
          <p:cNvPr id="356" name="I am _____…"/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zh-CN" altLang="en-US" dirty="0"/>
              <a:t>。</a:t>
            </a:r>
            <a:r>
              <a:rPr dirty="0"/>
              <a:t>            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ja-JP" altLang="en-US"/>
              <a:t>非常饿</a:t>
            </a:r>
            <a:r>
              <a:rPr lang="zh-CN" altLang="en-US" dirty="0"/>
              <a:t>。</a:t>
            </a:r>
            <a:r>
              <a:rPr dirty="0"/>
              <a:t>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ja-JP" altLang="en-US"/>
              <a:t>非常饿</a:t>
            </a:r>
            <a:r>
              <a:rPr lang="zh-CN" altLang="en-US" dirty="0"/>
              <a:t>，</a:t>
            </a:r>
            <a:r>
              <a:rPr lang="ja-JP" altLang="en-US"/>
              <a:t>我可以吃下一只猪</a:t>
            </a:r>
            <a:r>
              <a:rPr lang="zh-CN" altLang="en-US" dirty="0"/>
              <a:t>。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he Future Mat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“</a:t>
            </a:r>
            <a:r>
              <a:rPr lang="ja-JP" altLang="en-US"/>
              <a:t>未来</a:t>
            </a:r>
            <a:r>
              <a:rPr lang="zh-CN" altLang="en-US" dirty="0"/>
              <a:t>”</a:t>
            </a:r>
            <a:r>
              <a:rPr lang="ja-JP" altLang="en-US"/>
              <a:t>的重要性</a:t>
            </a:r>
            <a:endParaRPr dirty="0"/>
          </a:p>
        </p:txBody>
      </p:sp>
      <p:sp>
        <p:nvSpPr>
          <p:cNvPr id="359" name="I am happy.…"/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 </a:t>
            </a:r>
            <a:r>
              <a:rPr lang="ja-JP" altLang="en-US" b="1">
                <a:solidFill>
                  <a:srgbClr val="FF2600"/>
                </a:solidFill>
              </a:rPr>
              <a:t>饿</a:t>
            </a:r>
            <a:r>
              <a:rPr lang="en-US" altLang="ja-JP" dirty="0"/>
              <a:t> </a:t>
            </a:r>
            <a:r>
              <a:rPr lang="ja-JP" altLang="en-US"/>
              <a:t>。            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lang="ja-JP" altLang="en-US" b="1">
                <a:solidFill>
                  <a:srgbClr val="FF2600"/>
                </a:solidFill>
              </a:rPr>
              <a:t>不是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/>
              <a:t>非常饿。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lang="ja-JP" altLang="en-US" b="1">
                <a:solidFill>
                  <a:srgbClr val="FF2600"/>
                </a:solidFill>
              </a:rPr>
              <a:t>非常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/>
              <a:t>非常饿，我可以吃下一只猪。</a:t>
            </a:r>
            <a:endParaRPr lang="ja-JP" altLang="en-US">
              <a:solidFill>
                <a:srgbClr val="666666"/>
              </a:solidFill>
            </a:endParaRP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he Future Mat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“</a:t>
            </a:r>
            <a:r>
              <a:rPr lang="ja-JP" altLang="en-US"/>
              <a:t>未来</a:t>
            </a:r>
            <a:r>
              <a:rPr lang="zh-CN" altLang="en-US" dirty="0"/>
              <a:t>”</a:t>
            </a:r>
            <a:r>
              <a:rPr lang="ja-JP" altLang="en-US"/>
              <a:t>的重要性</a:t>
            </a:r>
            <a:endParaRPr dirty="0"/>
          </a:p>
        </p:txBody>
      </p:sp>
      <p:sp>
        <p:nvSpPr>
          <p:cNvPr id="362" name="I am happy.…"/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 </a:t>
            </a:r>
            <a:r>
              <a:rPr lang="ja-JP" altLang="en-US" b="1">
                <a:solidFill>
                  <a:srgbClr val="FF2600"/>
                </a:solidFill>
              </a:rPr>
              <a:t>饿</a:t>
            </a:r>
            <a:r>
              <a:rPr lang="en-US" altLang="ja-JP" dirty="0"/>
              <a:t> </a:t>
            </a:r>
            <a:r>
              <a:rPr lang="ja-JP" altLang="en-US"/>
              <a:t>。            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lang="ja-JP" altLang="en-US" b="1">
                <a:solidFill>
                  <a:srgbClr val="FF2600"/>
                </a:solidFill>
              </a:rPr>
              <a:t>不是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/>
              <a:t>非常饿。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/>
              <a:t>我</a:t>
            </a:r>
            <a:r>
              <a:rPr lang="zh-CN" altLang="en-US" dirty="0"/>
              <a:t> </a:t>
            </a:r>
            <a:r>
              <a:rPr lang="ja-JP" altLang="en-US" b="1">
                <a:solidFill>
                  <a:srgbClr val="FF2600"/>
                </a:solidFill>
              </a:rPr>
              <a:t>非常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/>
              <a:t>非常饿，我可以吃下一只猪。</a:t>
            </a:r>
            <a:endParaRPr lang="ja-JP" altLang="en-US">
              <a:solidFill>
                <a:srgbClr val="666666"/>
              </a:solidFill>
            </a:endParaRPr>
          </a:p>
          <a:p>
            <a:pPr marL="240631" indent="-240631">
              <a:buSzPct val="100000"/>
              <a:buChar char="•"/>
            </a:pPr>
            <a:endParaRPr dirty="0">
              <a:solidFill>
                <a:srgbClr val="666666"/>
              </a:solidFill>
            </a:endParaRPr>
          </a:p>
          <a:p>
            <a:pPr marL="240631" indent="-240631">
              <a:buSzPct val="100000"/>
              <a:buChar char="•"/>
            </a:pPr>
            <a:r>
              <a:rPr lang="ja-JP" altLang="en-US"/>
              <a:t>填写完全不同的单词，取决于单词的上下文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到目前为止，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只关注上文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也可以使用</a:t>
            </a:r>
            <a:r>
              <a:rPr lang="ja-JP" altLang="en-US" b="1"/>
              <a:t>下文</a:t>
            </a:r>
            <a:r>
              <a:rPr lang="ja-JP" altLang="en-US"/>
              <a:t>来填写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lashback - Graphical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回顾</a:t>
            </a:r>
            <a:r>
              <a:rPr dirty="0"/>
              <a:t> - </a:t>
            </a:r>
            <a:r>
              <a:rPr lang="ja-JP" altLang="en-US" dirty="0"/>
              <a:t>图模型</a:t>
            </a:r>
            <a:endParaRPr dirty="0"/>
          </a:p>
        </p:txBody>
      </p:sp>
      <p:sp>
        <p:nvSpPr>
          <p:cNvPr id="365" name="Hidden Markov Mode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059475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隐马尔可夫模型</a:t>
            </a:r>
            <a:r>
              <a:rPr lang="zh-CN" altLang="en-US" dirty="0"/>
              <a:t>（</a:t>
            </a:r>
            <a:r>
              <a:rPr lang="en-US" altLang="zh-CN" dirty="0"/>
              <a:t>Hidden Markov Model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可以联合建模并通过动态编程求解</a:t>
            </a:r>
            <a:endParaRPr dirty="0"/>
          </a:p>
        </p:txBody>
      </p:sp>
      <p:grpSp>
        <p:nvGrpSpPr>
          <p:cNvPr id="389" name="Group"/>
          <p:cNvGrpSpPr/>
          <p:nvPr/>
        </p:nvGrpSpPr>
        <p:grpSpPr>
          <a:xfrm>
            <a:off x="984250" y="2188168"/>
            <a:ext cx="7175501" cy="1701801"/>
            <a:chOff x="0" y="0"/>
            <a:chExt cx="7175500" cy="1701800"/>
          </a:xfrm>
        </p:grpSpPr>
        <p:sp>
          <p:nvSpPr>
            <p:cNvPr id="366" name="x"/>
            <p:cNvSpPr/>
            <p:nvPr/>
          </p:nvSpPr>
          <p:spPr>
            <a:xfrm>
              <a:off x="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367" name="Circle"/>
            <p:cNvSpPr/>
            <p:nvPr/>
          </p:nvSpPr>
          <p:spPr>
            <a:xfrm>
              <a:off x="130810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261620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392430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523240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6540500" y="1066800"/>
              <a:ext cx="635000" cy="635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h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h</a:t>
              </a:r>
            </a:p>
          </p:txBody>
        </p:sp>
        <p:sp>
          <p:nvSpPr>
            <p:cNvPr id="373" name="Circle"/>
            <p:cNvSpPr/>
            <p:nvPr/>
          </p:nvSpPr>
          <p:spPr>
            <a:xfrm>
              <a:off x="130810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261620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392430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523240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6540500" y="0"/>
              <a:ext cx="635000" cy="635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317500" y="638954"/>
              <a:ext cx="1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654050" y="317500"/>
              <a:ext cx="6350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 flipV="1">
              <a:off x="1642333" y="638954"/>
              <a:ext cx="1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1962150" y="317500"/>
              <a:ext cx="6350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 flipV="1">
              <a:off x="2933700" y="638954"/>
              <a:ext cx="0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3270250" y="317500"/>
              <a:ext cx="6350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4241799" y="640920"/>
              <a:ext cx="1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4578350" y="317500"/>
              <a:ext cx="6350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 flipV="1">
              <a:off x="5549899" y="640767"/>
              <a:ext cx="1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5886450" y="317500"/>
              <a:ext cx="6350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 flipV="1">
              <a:off x="6858000" y="641073"/>
              <a:ext cx="1" cy="42389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Equation"/>
              <p:cNvSpPr txBox="1"/>
              <p:nvPr/>
            </p:nvSpPr>
            <p:spPr>
              <a:xfrm>
                <a:off x="583476" y="1584634"/>
                <a:ext cx="5076774" cy="4489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altLang="zh-CN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ja-JP" altLang="en-US" sz="2600" i="1"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zh-CN" altLang="en-US" sz="2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ja-JP" altLang="en-US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6" y="1584634"/>
                <a:ext cx="5076774" cy="448969"/>
              </a:xfrm>
              <a:prstGeom prst="rect">
                <a:avLst/>
              </a:prstGeom>
              <a:blipFill>
                <a:blip r:embed="rId2"/>
                <a:stretch>
                  <a:fillRect l="-748" t="-11111" r="-1496" b="-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动态编程</a:t>
            </a:r>
            <a:endParaRPr dirty="0"/>
          </a:p>
        </p:txBody>
      </p:sp>
      <p:sp>
        <p:nvSpPr>
          <p:cNvPr id="393" name="Joint probabilit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联合概率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Equation"/>
              <p:cNvSpPr txBox="1"/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blipFill>
                <a:blip r:embed="rId2"/>
                <a:stretch>
                  <a:fillRect l="-1663" r="-14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动态编程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E02D-D8A5-B644-9CFE-11780F60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775574"/>
            <a:ext cx="78359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2480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动态编程</a:t>
            </a:r>
            <a:endParaRPr dirty="0"/>
          </a:p>
        </p:txBody>
      </p:sp>
      <p:sp>
        <p:nvSpPr>
          <p:cNvPr id="400" name="Joint prob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联合概率</a:t>
            </a: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正向相乘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Equation"/>
              <p:cNvSpPr txBox="1"/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blipFill>
                <a:blip r:embed="rId2"/>
                <a:stretch>
                  <a:fillRect l="-1663" r="-14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1757635" y="2887363"/>
                <a:ext cx="4651496" cy="7268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2887363"/>
                <a:ext cx="4651496" cy="726811"/>
              </a:xfrm>
              <a:prstGeom prst="rect">
                <a:avLst/>
              </a:prstGeom>
              <a:blipFill>
                <a:blip r:embed="rId3"/>
                <a:stretch>
                  <a:fillRect l="-1359" r="-179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深度循环神经网络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双向循环神经网络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循环神经网络结合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残差网络（</a:t>
            </a:r>
            <a:r>
              <a:rPr lang="en-US" dirty="0" err="1"/>
              <a:t>ResNet</a:t>
            </a:r>
            <a:r>
              <a:rPr lang="en-US" dirty="0"/>
              <a:t>）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稠密连接网络（</a:t>
            </a:r>
            <a:r>
              <a:rPr lang="en-US" dirty="0" err="1"/>
              <a:t>DenseNet</a:t>
            </a:r>
            <a:r>
              <a:rPr lang="en-US" dirty="0"/>
              <a:t>）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循环神经网络的正则化</a:t>
            </a:r>
            <a:endParaRPr lang="en-US" altLang="ja-JP" dirty="0"/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586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24697-EEC6-3B42-A345-088010FF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596900"/>
            <a:ext cx="7518400" cy="3949700"/>
          </a:xfrm>
          <a:prstGeom prst="rect">
            <a:avLst/>
          </a:prstGeom>
        </p:spPr>
      </p:pic>
      <p:sp>
        <p:nvSpPr>
          <p:cNvPr id="3" name="Dynamic programming">
            <a:extLst>
              <a:ext uri="{FF2B5EF4-FFF2-40B4-BE49-F238E27FC236}">
                <a16:creationId xmlns:a16="http://schemas.microsoft.com/office/drawing/2014/main" id="{7656805E-0A27-EA4B-A103-0BCDE605CFCB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动态编程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动态编程</a:t>
            </a:r>
            <a:endParaRPr dirty="0"/>
          </a:p>
        </p:txBody>
      </p:sp>
      <p:sp>
        <p:nvSpPr>
          <p:cNvPr id="408" name="Joint prob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联合概率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正向相乘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反向相乘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1439411"/>
                <a:ext cx="5333556" cy="864307"/>
              </a:xfrm>
              <a:prstGeom prst="rect">
                <a:avLst/>
              </a:prstGeom>
              <a:blipFill>
                <a:blip r:embed="rId2"/>
                <a:stretch>
                  <a:fillRect l="-1663" r="-14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Equation"/>
              <p:cNvSpPr txBox="1"/>
              <p:nvPr/>
            </p:nvSpPr>
            <p:spPr>
              <a:xfrm>
                <a:off x="1757635" y="2887363"/>
                <a:ext cx="4690864" cy="7268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2887363"/>
                <a:ext cx="4690864" cy="726811"/>
              </a:xfrm>
              <a:prstGeom prst="rect">
                <a:avLst/>
              </a:prstGeom>
              <a:blipFill>
                <a:blip r:embed="rId3"/>
                <a:stretch>
                  <a:fillRect l="-1348" r="-172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Equation"/>
              <p:cNvSpPr txBox="1"/>
              <p:nvPr/>
            </p:nvSpPr>
            <p:spPr>
              <a:xfrm>
                <a:off x="1757635" y="4197819"/>
                <a:ext cx="4012486" cy="7569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635" y="4197819"/>
                <a:ext cx="4012486" cy="756927"/>
              </a:xfrm>
              <a:prstGeom prst="rect">
                <a:avLst/>
              </a:prstGeom>
              <a:blipFill>
                <a:blip r:embed="rId4"/>
                <a:stretch>
                  <a:fillRect l="-2208" r="-157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6662"/>
            <a:ext cx="9156750" cy="915675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an we do this with RNNs, too?"/>
          <p:cNvSpPr txBox="1">
            <a:spLocks noGrp="1"/>
          </p:cNvSpPr>
          <p:nvPr>
            <p:ph type="title"/>
          </p:nvPr>
        </p:nvSpPr>
        <p:spPr>
          <a:xfrm>
            <a:off x="692175" y="1544382"/>
            <a:ext cx="7772400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BE3C76"/>
                </a:solidFill>
              </a:defRPr>
            </a:lvl1pPr>
          </a:lstStyle>
          <a:p>
            <a:pPr algn="ctr"/>
            <a:r>
              <a:rPr lang="ja-JP" altLang="en-US" sz="6000">
                <a:solidFill>
                  <a:schemeClr val="bg1"/>
                </a:solidFill>
              </a:rPr>
              <a:t>应用到</a:t>
            </a:r>
            <a:r>
              <a:rPr lang="zh-CN" alt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RNN</a:t>
            </a:r>
            <a:r>
              <a:rPr lang="zh-CN" altLang="en-US" sz="6000" dirty="0">
                <a:solidFill>
                  <a:schemeClr val="bg1"/>
                </a:solidFill>
              </a:rPr>
              <a:t> </a:t>
            </a:r>
            <a:r>
              <a:rPr lang="ja-JP" altLang="en-US" sz="6000">
                <a:solidFill>
                  <a:schemeClr val="bg1"/>
                </a:solidFill>
              </a:rPr>
              <a:t>上？</a:t>
            </a:r>
            <a:endParaRPr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Bidirectional R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双向循环神经网络</a:t>
            </a:r>
          </a:p>
        </p:txBody>
      </p:sp>
      <p:sp>
        <p:nvSpPr>
          <p:cNvPr id="417" name="One RNN forward…"/>
          <p:cNvSpPr txBox="1">
            <a:spLocks noGrp="1"/>
          </p:cNvSpPr>
          <p:nvPr>
            <p:ph type="body" sz="half" idx="1"/>
          </p:nvPr>
        </p:nvSpPr>
        <p:spPr>
          <a:xfrm>
            <a:off x="5827891" y="1009331"/>
            <a:ext cx="3000799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 dirty="0"/>
              <a:t>一个</a:t>
            </a:r>
            <a:r>
              <a:rPr lang="zh-CN" altLang="en-US" dirty="0"/>
              <a:t> </a:t>
            </a:r>
            <a:r>
              <a:rPr lang="en-US" dirty="0"/>
              <a:t>RNN </a:t>
            </a:r>
            <a:r>
              <a:rPr lang="ja-JP" altLang="en-US" dirty="0"/>
              <a:t>正向</a:t>
            </a:r>
            <a:r>
              <a:rPr lang="zh-CN" altLang="en-US" dirty="0"/>
              <a:t>传递</a:t>
            </a:r>
            <a:endParaRPr lang="ja-JP" altLang="en-US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dirty="0"/>
              <a:t>另一个</a:t>
            </a:r>
            <a:r>
              <a:rPr lang="en-US" altLang="ja-JP" dirty="0"/>
              <a:t> RNN </a:t>
            </a:r>
            <a:r>
              <a:rPr lang="ja-JP" altLang="en-US" dirty="0"/>
              <a:t>反向</a:t>
            </a:r>
            <a:r>
              <a:rPr lang="zh-CN" altLang="en-US" dirty="0"/>
              <a:t>传递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将两种隐含状态组合在一起以生成输出</a:t>
            </a:r>
            <a:endParaRPr dirty="0"/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" y="912898"/>
            <a:ext cx="5655175" cy="331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his does not work for sequence generation"/>
          <p:cNvSpPr txBox="1">
            <a:spLocks noGrp="1"/>
          </p:cNvSpPr>
          <p:nvPr>
            <p:ph type="title"/>
          </p:nvPr>
        </p:nvSpPr>
        <p:spPr>
          <a:xfrm>
            <a:off x="685800" y="2820421"/>
            <a:ext cx="7772400" cy="148309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这不适用于序列生成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46277"/>
            <a:ext cx="7581900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Why?"/>
          <p:cNvSpPr txBox="1">
            <a:spLocks noGrp="1"/>
          </p:cNvSpPr>
          <p:nvPr>
            <p:ph type="title"/>
          </p:nvPr>
        </p:nvSpPr>
        <p:spPr>
          <a:xfrm>
            <a:off x="685800" y="2820421"/>
            <a:ext cx="7772400" cy="148309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为什么呢</a:t>
            </a:r>
            <a:r>
              <a:rPr dirty="0"/>
              <a:t>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46277"/>
            <a:ext cx="7581900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as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原因</a:t>
            </a:r>
            <a:endParaRPr dirty="0"/>
          </a:p>
        </p:txBody>
      </p:sp>
      <p:sp>
        <p:nvSpPr>
          <p:cNvPr id="427" name="Training tim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071189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训练</a:t>
            </a:r>
            <a:r>
              <a:rPr lang="zh-CN" altLang="en-US" dirty="0"/>
              <a:t>阶段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>
              <a:buSzPct val="100000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测试</a:t>
            </a:r>
            <a:r>
              <a:rPr lang="zh-CN" altLang="en-US" dirty="0"/>
              <a:t>阶段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仍然可以使用它来编码序列</a:t>
            </a:r>
            <a:endParaRPr dirty="0"/>
          </a:p>
        </p:txBody>
      </p:sp>
      <p:sp>
        <p:nvSpPr>
          <p:cNvPr id="428" name="Circle"/>
          <p:cNvSpPr/>
          <p:nvPr/>
        </p:nvSpPr>
        <p:spPr>
          <a:xfrm>
            <a:off x="984250" y="1616487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Circle"/>
          <p:cNvSpPr/>
          <p:nvPr/>
        </p:nvSpPr>
        <p:spPr>
          <a:xfrm>
            <a:off x="2292350" y="1616487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?"/>
          <p:cNvSpPr/>
          <p:nvPr/>
        </p:nvSpPr>
        <p:spPr>
          <a:xfrm>
            <a:off x="3600450" y="1616487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431" name="Circle"/>
          <p:cNvSpPr/>
          <p:nvPr/>
        </p:nvSpPr>
        <p:spPr>
          <a:xfrm>
            <a:off x="4908550" y="1616487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Circle"/>
          <p:cNvSpPr/>
          <p:nvPr/>
        </p:nvSpPr>
        <p:spPr>
          <a:xfrm>
            <a:off x="6216650" y="1616487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3" name="Circle"/>
          <p:cNvSpPr/>
          <p:nvPr/>
        </p:nvSpPr>
        <p:spPr>
          <a:xfrm>
            <a:off x="7524750" y="1616487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>
            <a:off x="1638300" y="193398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>
            <a:off x="2946400" y="193398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>
            <a:off x="4254500" y="193398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5562600" y="193398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6870700" y="193398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Circle"/>
          <p:cNvSpPr/>
          <p:nvPr/>
        </p:nvSpPr>
        <p:spPr>
          <a:xfrm>
            <a:off x="984250" y="3006698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Circle"/>
          <p:cNvSpPr/>
          <p:nvPr/>
        </p:nvSpPr>
        <p:spPr>
          <a:xfrm>
            <a:off x="2292350" y="3006698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?"/>
          <p:cNvSpPr/>
          <p:nvPr/>
        </p:nvSpPr>
        <p:spPr>
          <a:xfrm>
            <a:off x="3600450" y="3006698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442" name="Line"/>
          <p:cNvSpPr/>
          <p:nvPr/>
        </p:nvSpPr>
        <p:spPr>
          <a:xfrm>
            <a:off x="1638300" y="332419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2946400" y="3324197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9267"/>
            <a:ext cx="9210086" cy="614305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Residual…"/>
          <p:cNvSpPr txBox="1">
            <a:spLocks noGrp="1"/>
          </p:cNvSpPr>
          <p:nvPr>
            <p:ph type="title"/>
          </p:nvPr>
        </p:nvSpPr>
        <p:spPr>
          <a:xfrm>
            <a:off x="685800" y="1538198"/>
            <a:ext cx="7772400" cy="206710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ja-JP" altLang="en-US" sz="4800"/>
              <a:t>循环神经网络</a:t>
            </a:r>
            <a:br>
              <a:rPr lang="en-US" sz="4800" dirty="0"/>
            </a:br>
            <a:r>
              <a:rPr lang="ja-JP" altLang="en-US" sz="4800"/>
              <a:t>的残差网络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lashback - Does adding layers improve accurac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604"/>
            </a:lvl1pPr>
          </a:lstStyle>
          <a:p>
            <a:r>
              <a:rPr lang="ja-JP" altLang="en-US" dirty="0"/>
              <a:t>回顾 </a:t>
            </a:r>
            <a:r>
              <a:rPr lang="en-US" altLang="ja-JP" dirty="0"/>
              <a:t>- </a:t>
            </a:r>
            <a:r>
              <a:rPr lang="ja-JP" altLang="en-US"/>
              <a:t>添加层是否可以提高准确性？</a:t>
            </a:r>
            <a:endParaRPr dirty="0"/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665" y="1011099"/>
            <a:ext cx="9286665" cy="353331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?"/>
          <p:cNvSpPr txBox="1"/>
          <p:nvPr/>
        </p:nvSpPr>
        <p:spPr>
          <a:xfrm>
            <a:off x="3802305" y="2586919"/>
            <a:ext cx="414448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FF26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452" name="✔︎"/>
          <p:cNvSpPr txBox="1"/>
          <p:nvPr/>
        </p:nvSpPr>
        <p:spPr>
          <a:xfrm>
            <a:off x="7078905" y="2444084"/>
            <a:ext cx="53400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00FA79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Flashback - Residu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400"/>
              <a:t>回顾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ja-JP" altLang="en-US" sz="2400"/>
              <a:t>残差网络（</a:t>
            </a:r>
            <a:r>
              <a:rPr lang="en-US" sz="2400" dirty="0" err="1"/>
              <a:t>ResNet</a:t>
            </a:r>
            <a:r>
              <a:rPr lang="en-US" sz="2400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Adding a layer changes function  class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2" y="1009331"/>
                <a:ext cx="3695380" cy="3553928"/>
              </a:xfrm>
              <a:prstGeom prst="rect">
                <a:avLst/>
              </a:prstGeom>
            </p:spPr>
            <p:txBody>
              <a:bodyPr/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添加图层会更改功能类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我们想要添加到函数类中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en-US" altLang="ja-JP" dirty="0"/>
                  <a:t>'</a:t>
                </a:r>
                <a:r>
                  <a:rPr lang="ja-JP" altLang="en-US"/>
                  <a:t>泰勒扩展</a:t>
                </a:r>
                <a:r>
                  <a:rPr lang="en-US" altLang="ja-JP" dirty="0"/>
                  <a:t>'</a:t>
                </a:r>
                <a:r>
                  <a:rPr lang="ja-JP" altLang="en-US"/>
                  <a:t>风格参数化</a:t>
                </a:r>
                <a:endParaRPr lang="en-US" altLang="ja-JP" dirty="0"/>
              </a:p>
              <a:p>
                <a:pPr>
                  <a:buSzPct val="100000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455" name="Adding a layer changes function  clas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2" y="1009331"/>
                <a:ext cx="3695380" cy="3553928"/>
              </a:xfrm>
              <a:prstGeom prst="rect">
                <a:avLst/>
              </a:prstGeom>
              <a:blipFill>
                <a:blip r:embed="rId2"/>
                <a:stretch>
                  <a:fillRect l="-3425" t="-1068" r="-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7" name="Equation"/>
          <p:cNvSpPr txBox="1"/>
          <p:nvPr/>
        </p:nvSpPr>
        <p:spPr>
          <a:xfrm>
            <a:off x="763828" y="293862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458" name="He et al., 2015"/>
          <p:cNvSpPr txBox="1"/>
          <p:nvPr/>
        </p:nvSpPr>
        <p:spPr>
          <a:xfrm>
            <a:off x="4424413" y="4361944"/>
            <a:ext cx="15910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He et al., 2015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FD3BB-2831-B54D-8B51-3D78B4BF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13" y="660678"/>
            <a:ext cx="4208289" cy="37012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2" y="219415"/>
            <a:ext cx="4432296" cy="470467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eep…"/>
          <p:cNvSpPr txBox="1">
            <a:spLocks noGrp="1"/>
          </p:cNvSpPr>
          <p:nvPr>
            <p:ph type="title"/>
          </p:nvPr>
        </p:nvSpPr>
        <p:spPr>
          <a:xfrm>
            <a:off x="2574292" y="1764739"/>
            <a:ext cx="3727402" cy="16140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ja-JP" altLang="en-US"/>
              <a:t>深度循环</a:t>
            </a:r>
            <a:br>
              <a:rPr lang="en-US" altLang="ja-JP" dirty="0"/>
            </a:br>
            <a:r>
              <a:rPr lang="ja-JP" altLang="en-US"/>
              <a:t>神经网络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lashback - Deep RN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回顾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深度循环神经网络</a:t>
            </a:r>
            <a:br>
              <a:rPr lang="ja-JP" altLang="en-US"/>
            </a:br>
            <a:endParaRPr dirty="0"/>
          </a:p>
        </p:txBody>
      </p:sp>
      <p:sp>
        <p:nvSpPr>
          <p:cNvPr id="461" name="Deep RNN…"/>
          <p:cNvSpPr txBox="1">
            <a:spLocks noGrp="1"/>
          </p:cNvSpPr>
          <p:nvPr>
            <p:ph type="body" sz="half" idx="1"/>
          </p:nvPr>
        </p:nvSpPr>
        <p:spPr>
          <a:xfrm>
            <a:off x="4366748" y="1009331"/>
            <a:ext cx="4308706" cy="4015412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深度循环神经网络</a:t>
            </a:r>
            <a:endParaRPr dirty="0"/>
          </a:p>
          <a:p>
            <a:pPr marL="621631" lvl="1" indent="-240631"/>
            <a:r>
              <a:rPr lang="ja-JP" altLang="en-US"/>
              <a:t>输入</a:t>
            </a:r>
            <a:endParaRPr dirty="0"/>
          </a:p>
          <a:p>
            <a:pPr marL="621631" lvl="1" indent="-240631">
              <a:defRPr b="1">
                <a:solidFill>
                  <a:srgbClr val="408080"/>
                </a:solidFill>
              </a:defRPr>
            </a:pPr>
            <a:r>
              <a:rPr lang="ja-JP" altLang="en-US"/>
              <a:t>隐含层</a:t>
            </a:r>
            <a:endParaRPr lang="en-US" altLang="ja-JP" dirty="0"/>
          </a:p>
          <a:p>
            <a:pPr marL="621631" lvl="1" indent="-240631">
              <a:defRPr b="1">
                <a:solidFill>
                  <a:srgbClr val="408080"/>
                </a:solidFill>
              </a:defRPr>
            </a:pPr>
            <a:r>
              <a:rPr lang="ja-JP" altLang="en-US"/>
              <a:t>隐含层</a:t>
            </a:r>
            <a:br>
              <a:rPr dirty="0"/>
            </a:br>
            <a:r>
              <a:rPr dirty="0"/>
              <a:t>…</a:t>
            </a:r>
          </a:p>
          <a:p>
            <a:pPr marL="621631" lvl="1" indent="-240631"/>
            <a:r>
              <a:rPr lang="ja-JP" altLang="en-US"/>
              <a:t>输出</a:t>
            </a:r>
            <a:endParaRPr dirty="0"/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6" y="982895"/>
            <a:ext cx="35052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sidual RN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400"/>
              <a:t>残差网络（</a:t>
            </a:r>
            <a:r>
              <a:rPr lang="en-US" sz="2400" dirty="0" err="1"/>
              <a:t>ResNet</a:t>
            </a:r>
            <a:r>
              <a:rPr lang="en-US" sz="2400" dirty="0"/>
              <a:t>）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32" y="817050"/>
            <a:ext cx="3951936" cy="39003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Equation"/>
              <p:cNvSpPr txBox="1"/>
              <p:nvPr/>
            </p:nvSpPr>
            <p:spPr>
              <a:xfrm>
                <a:off x="5530826" y="817050"/>
                <a:ext cx="2611382" cy="366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ba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26" y="817050"/>
                <a:ext cx="2611382" cy="366834"/>
              </a:xfrm>
              <a:prstGeom prst="rect">
                <a:avLst/>
              </a:prstGeom>
              <a:blipFill>
                <a:blip r:embed="rId3"/>
                <a:stretch>
                  <a:fillRect l="-3382" t="-3333" r="-15942" b="-6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Input of every second layer is also added to its output (residual connection)…"/>
          <p:cNvSpPr txBox="1">
            <a:spLocks noGrp="1"/>
          </p:cNvSpPr>
          <p:nvPr>
            <p:ph type="body" sz="half" idx="1"/>
          </p:nvPr>
        </p:nvSpPr>
        <p:spPr>
          <a:xfrm>
            <a:off x="5028646" y="1530070"/>
            <a:ext cx="3768512" cy="3166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buSzPct val="100000"/>
              <a:buChar char="•"/>
              <a:defRPr sz="2352"/>
            </a:pPr>
            <a:r>
              <a:rPr lang="ja-JP" altLang="en-US"/>
              <a:t>每个第二层的输入也被添加到其输出（残余连接）</a:t>
            </a:r>
            <a:endParaRPr lang="en-US" altLang="ja-JP" dirty="0"/>
          </a:p>
          <a:p>
            <a:pPr marL="235818" indent="-235818" defTabSz="448055">
              <a:buSzPct val="100000"/>
              <a:buChar char="•"/>
              <a:defRPr sz="2352"/>
            </a:pPr>
            <a:endParaRPr lang="ja-JP" altLang="en-US"/>
          </a:p>
          <a:p>
            <a:pPr marL="235818" indent="-235818" defTabSz="448055">
              <a:buSzPct val="100000"/>
              <a:buChar char="•"/>
              <a:defRPr sz="2352"/>
            </a:pPr>
            <a:r>
              <a:rPr lang="ja-JP" altLang="en-US"/>
              <a:t>变种</a:t>
            </a:r>
          </a:p>
          <a:p>
            <a:pPr marL="1035918" lvl="1" indent="-235818" defTabSz="448055">
              <a:defRPr sz="2352"/>
            </a:pPr>
            <a:r>
              <a:rPr lang="ja-JP" altLang="en-US"/>
              <a:t>简单的添加</a:t>
            </a:r>
          </a:p>
          <a:p>
            <a:pPr marL="1035918" lvl="1" indent="-235818" defTabSz="448055">
              <a:defRPr sz="2352"/>
            </a:pPr>
            <a:r>
              <a:rPr lang="ja-JP" altLang="en-US"/>
              <a:t>添加前的非线性</a:t>
            </a:r>
          </a:p>
          <a:p>
            <a:pPr marL="1035918" lvl="1" indent="-235818" defTabSz="448055">
              <a:defRPr sz="2352"/>
            </a:pPr>
            <a:r>
              <a:rPr lang="ja-JP" altLang="en-US"/>
              <a:t>也可以连接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What about DenseNet?"/>
          <p:cNvSpPr txBox="1">
            <a:spLocks noGrp="1"/>
          </p:cNvSpPr>
          <p:nvPr>
            <p:ph type="title"/>
          </p:nvPr>
        </p:nvSpPr>
        <p:spPr>
          <a:xfrm>
            <a:off x="685800" y="680566"/>
            <a:ext cx="7772400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r>
              <a:rPr lang="ja-JP" altLang="en-US"/>
              <a:t>循环神经网络</a:t>
            </a:r>
            <a:br>
              <a:rPr lang="en-US" dirty="0"/>
            </a:br>
            <a:r>
              <a:rPr lang="ja-JP" altLang="en-US"/>
              <a:t>的稠密连接网络</a:t>
            </a:r>
            <a:endParaRPr lang="en-US" dirty="0"/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51" y="1995927"/>
            <a:ext cx="6121898" cy="2492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NN with DenseNet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循环神经网络的稠密连接网络（</a:t>
            </a:r>
            <a:r>
              <a:rPr lang="en-US" dirty="0" err="1"/>
              <a:t>DenseNet</a:t>
            </a:r>
            <a:r>
              <a:rPr 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Equation"/>
              <p:cNvSpPr txBox="1"/>
              <p:nvPr/>
            </p:nvSpPr>
            <p:spPr>
              <a:xfrm>
                <a:off x="5858994" y="1233977"/>
                <a:ext cx="2118188" cy="366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ba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ba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994" y="1233977"/>
                <a:ext cx="2118188" cy="366834"/>
              </a:xfrm>
              <a:prstGeom prst="rect">
                <a:avLst/>
              </a:prstGeom>
              <a:blipFill>
                <a:blip r:embed="rId2"/>
                <a:stretch>
                  <a:fillRect l="-4167" r="-20238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Concatenate outputs of previous layers as input top the next layer…"/>
          <p:cNvSpPr txBox="1">
            <a:spLocks noGrp="1"/>
          </p:cNvSpPr>
          <p:nvPr>
            <p:ph type="body" sz="half" idx="1"/>
          </p:nvPr>
        </p:nvSpPr>
        <p:spPr>
          <a:xfrm>
            <a:off x="5100561" y="2174110"/>
            <a:ext cx="3635054" cy="262907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将前一层的输出连接为下一层的输入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偶尔添加过渡层以减少维度</a:t>
            </a:r>
            <a:endParaRPr dirty="0"/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8" y="781049"/>
            <a:ext cx="4130584" cy="3972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" y="-807820"/>
            <a:ext cx="9140900" cy="609116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egularization…"/>
          <p:cNvSpPr txBox="1">
            <a:spLocks noGrp="1"/>
          </p:cNvSpPr>
          <p:nvPr>
            <p:ph type="title"/>
          </p:nvPr>
        </p:nvSpPr>
        <p:spPr>
          <a:xfrm>
            <a:off x="406025" y="-222390"/>
            <a:ext cx="7772401" cy="2463879"/>
          </a:xfrm>
          <a:prstGeom prst="rect">
            <a:avLst/>
          </a:prstGeom>
        </p:spPr>
        <p:txBody>
          <a:bodyPr/>
          <a:lstStyle/>
          <a:p>
            <a:r>
              <a:rPr lang="ja-JP" altLang="en-US">
                <a:solidFill>
                  <a:schemeClr val="bg1"/>
                </a:solidFill>
              </a:rPr>
              <a:t>循环神经网络的正则化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过拟合</a:t>
            </a:r>
            <a:endParaRPr dirty="0"/>
          </a:p>
        </p:txBody>
      </p:sp>
      <p:sp>
        <p:nvSpPr>
          <p:cNvPr id="483" name="RNNs overfit just like any other model…"/>
          <p:cNvSpPr txBox="1">
            <a:spLocks noGrp="1"/>
          </p:cNvSpPr>
          <p:nvPr>
            <p:ph type="body" idx="1"/>
          </p:nvPr>
        </p:nvSpPr>
        <p:spPr>
          <a:xfrm>
            <a:off x="321762" y="727205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像任何其他模型一样</a:t>
            </a:r>
            <a:r>
              <a:rPr lang="zh-CN" altLang="en-US" dirty="0"/>
              <a:t>也会</a:t>
            </a:r>
            <a:r>
              <a:rPr lang="ja-JP" altLang="en-US" dirty="0"/>
              <a:t>过拟合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依赖序列更难以控制</a:t>
            </a:r>
          </a:p>
          <a:p>
            <a:pPr marL="1040731" lvl="1" indent="-240631"/>
            <a:r>
              <a:rPr lang="ja-JP" altLang="en-US" dirty="0"/>
              <a:t>可以控制序列深度，例如</a:t>
            </a:r>
            <a:r>
              <a:rPr lang="zh-CN" altLang="en-US" dirty="0"/>
              <a:t>：</a:t>
            </a:r>
            <a:r>
              <a:rPr lang="ja-JP" altLang="en-US" dirty="0"/>
              <a:t>丢弃法</a:t>
            </a:r>
          </a:p>
          <a:p>
            <a:pPr marL="1040731" lvl="1" indent="-240631"/>
            <a:r>
              <a:rPr lang="ja-JP" altLang="en-US" dirty="0"/>
              <a:t>对于顺序部分</a:t>
            </a:r>
            <a:r>
              <a:rPr lang="zh-CN" altLang="en-US" dirty="0"/>
              <a:t>，</a:t>
            </a:r>
            <a:r>
              <a:rPr lang="ja-JP" altLang="en-US" dirty="0"/>
              <a:t>巧妙处理变量输入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459831" lvl="2" indent="-240631"/>
            <a:r>
              <a:rPr lang="ja-JP" altLang="en-US" dirty="0"/>
              <a:t>例如</a:t>
            </a:r>
            <a:r>
              <a:rPr lang="zh-CN" altLang="en-US" dirty="0"/>
              <a:t>，</a:t>
            </a:r>
            <a:r>
              <a:rPr lang="ja-JP" altLang="en-US" dirty="0"/>
              <a:t> 可能会跳过某些输入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如果我们使用丢弃法，我们可能会错过坐标中的相关信息</a:t>
            </a:r>
            <a:endParaRPr dirty="0"/>
          </a:p>
        </p:txBody>
      </p:sp>
      <p:grpSp>
        <p:nvGrpSpPr>
          <p:cNvPr id="526" name="Group"/>
          <p:cNvGrpSpPr/>
          <p:nvPr/>
        </p:nvGrpSpPr>
        <p:grpSpPr>
          <a:xfrm>
            <a:off x="2877101" y="3496243"/>
            <a:ext cx="4578785" cy="1569780"/>
            <a:chOff x="0" y="0"/>
            <a:chExt cx="4578784" cy="1569779"/>
          </a:xfrm>
        </p:grpSpPr>
        <p:sp>
          <p:nvSpPr>
            <p:cNvPr id="484" name="x"/>
            <p:cNvSpPr/>
            <p:nvPr/>
          </p:nvSpPr>
          <p:spPr>
            <a:xfrm>
              <a:off x="0" y="1242395"/>
              <a:ext cx="324356" cy="324356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485" name="Circle"/>
            <p:cNvSpPr/>
            <p:nvPr/>
          </p:nvSpPr>
          <p:spPr>
            <a:xfrm>
              <a:off x="648710" y="1242395"/>
              <a:ext cx="324357" cy="324356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Circle"/>
            <p:cNvSpPr/>
            <p:nvPr/>
          </p:nvSpPr>
          <p:spPr>
            <a:xfrm>
              <a:off x="1302827" y="1242395"/>
              <a:ext cx="324356" cy="324356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Circle"/>
            <p:cNvSpPr/>
            <p:nvPr/>
          </p:nvSpPr>
          <p:spPr>
            <a:xfrm>
              <a:off x="1951537" y="1242395"/>
              <a:ext cx="324357" cy="324356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h"/>
            <p:cNvSpPr/>
            <p:nvPr/>
          </p:nvSpPr>
          <p:spPr>
            <a:xfrm>
              <a:off x="0" y="626120"/>
              <a:ext cx="324356" cy="32435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h</a:t>
              </a:r>
            </a:p>
          </p:txBody>
        </p:sp>
        <p:sp>
          <p:nvSpPr>
            <p:cNvPr id="489" name="Circle"/>
            <p:cNvSpPr/>
            <p:nvPr/>
          </p:nvSpPr>
          <p:spPr>
            <a:xfrm>
              <a:off x="648710" y="626120"/>
              <a:ext cx="324357" cy="32435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1297421" y="626120"/>
              <a:ext cx="324356" cy="32435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1946131" y="626120"/>
              <a:ext cx="324357" cy="32435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342156" y="790620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990867" y="784564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1639578" y="790620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2288288" y="790620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310408" y="918397"/>
              <a:ext cx="359895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1000423" y="918397"/>
              <a:ext cx="359896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Line"/>
            <p:cNvSpPr/>
            <p:nvPr/>
          </p:nvSpPr>
          <p:spPr>
            <a:xfrm flipV="1">
              <a:off x="1613235" y="918397"/>
              <a:ext cx="359896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Line"/>
            <p:cNvSpPr/>
            <p:nvPr/>
          </p:nvSpPr>
          <p:spPr>
            <a:xfrm flipV="1">
              <a:off x="2301339" y="918397"/>
              <a:ext cx="359895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2605654" y="1245423"/>
              <a:ext cx="324356" cy="324357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Circle"/>
            <p:cNvSpPr/>
            <p:nvPr/>
          </p:nvSpPr>
          <p:spPr>
            <a:xfrm>
              <a:off x="3254365" y="1245423"/>
              <a:ext cx="324356" cy="324357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Circle"/>
            <p:cNvSpPr/>
            <p:nvPr/>
          </p:nvSpPr>
          <p:spPr>
            <a:xfrm>
              <a:off x="3908481" y="1245423"/>
              <a:ext cx="324357" cy="324357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Circle"/>
            <p:cNvSpPr/>
            <p:nvPr/>
          </p:nvSpPr>
          <p:spPr>
            <a:xfrm>
              <a:off x="2605654" y="629148"/>
              <a:ext cx="324356" cy="3243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Circle"/>
            <p:cNvSpPr/>
            <p:nvPr/>
          </p:nvSpPr>
          <p:spPr>
            <a:xfrm>
              <a:off x="3254365" y="629148"/>
              <a:ext cx="324356" cy="3243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Circle"/>
            <p:cNvSpPr/>
            <p:nvPr/>
          </p:nvSpPr>
          <p:spPr>
            <a:xfrm>
              <a:off x="3903076" y="629148"/>
              <a:ext cx="324356" cy="3243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2947811" y="793649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3596522" y="787592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4245232" y="793649"/>
              <a:ext cx="288754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2916062" y="921425"/>
              <a:ext cx="359896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Line"/>
            <p:cNvSpPr/>
            <p:nvPr/>
          </p:nvSpPr>
          <p:spPr>
            <a:xfrm flipV="1">
              <a:off x="3606077" y="921425"/>
              <a:ext cx="359896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4218890" y="921425"/>
              <a:ext cx="359895" cy="35989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o"/>
            <p:cNvSpPr/>
            <p:nvPr/>
          </p:nvSpPr>
          <p:spPr>
            <a:xfrm>
              <a:off x="0" y="0"/>
              <a:ext cx="324356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o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648710" y="0"/>
              <a:ext cx="324357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Circle"/>
            <p:cNvSpPr/>
            <p:nvPr/>
          </p:nvSpPr>
          <p:spPr>
            <a:xfrm>
              <a:off x="1297421" y="0"/>
              <a:ext cx="324356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Circle"/>
            <p:cNvSpPr/>
            <p:nvPr/>
          </p:nvSpPr>
          <p:spPr>
            <a:xfrm>
              <a:off x="1946131" y="0"/>
              <a:ext cx="324357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 flipH="1">
              <a:off x="162177" y="331669"/>
              <a:ext cx="1" cy="28875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7" name="Line"/>
            <p:cNvSpPr/>
            <p:nvPr/>
          </p:nvSpPr>
          <p:spPr>
            <a:xfrm flipH="1">
              <a:off x="810888" y="325613"/>
              <a:ext cx="1" cy="288754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459599" y="331669"/>
              <a:ext cx="1" cy="28875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2108309" y="331669"/>
              <a:ext cx="1" cy="288755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0" name="Circle"/>
            <p:cNvSpPr/>
            <p:nvPr/>
          </p:nvSpPr>
          <p:spPr>
            <a:xfrm>
              <a:off x="2605654" y="3028"/>
              <a:ext cx="324356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Circle"/>
            <p:cNvSpPr/>
            <p:nvPr/>
          </p:nvSpPr>
          <p:spPr>
            <a:xfrm>
              <a:off x="3254365" y="3028"/>
              <a:ext cx="324356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Circle"/>
            <p:cNvSpPr/>
            <p:nvPr/>
          </p:nvSpPr>
          <p:spPr>
            <a:xfrm>
              <a:off x="3903076" y="3028"/>
              <a:ext cx="324356" cy="324356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2767832" y="334698"/>
              <a:ext cx="1" cy="288754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3416543" y="328641"/>
              <a:ext cx="1" cy="288754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4065253" y="334698"/>
              <a:ext cx="1" cy="288754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B495-9B14-9147-BB21-3E98D46A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回顾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丢弃法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26FDA-021F-6243-96CE-54B2A8E42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经常在隐含层的输出上应用丢弃法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在推理时，不使用丢失法，即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865F7-4904-3E48-AA00-74702C46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9" y="1742308"/>
            <a:ext cx="21590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2DFFC-BF4B-8D48-A6D6-3634A6BB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54" y="1531881"/>
            <a:ext cx="4698125" cy="1957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A7B9C-B956-C443-9F09-2A18C92D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079" y="3698386"/>
            <a:ext cx="1993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656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Variational Dropout (Gal &amp; Ghahramani, 2015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变分丢弃法</a:t>
            </a:r>
            <a:r>
              <a:rPr lang="zh-CN" altLang="en-US" dirty="0"/>
              <a:t> </a:t>
            </a:r>
            <a:r>
              <a:rPr dirty="0"/>
              <a:t>(Gal &amp; </a:t>
            </a:r>
            <a:r>
              <a:rPr dirty="0" err="1"/>
              <a:t>Ghahramani</a:t>
            </a:r>
            <a:r>
              <a:rPr dirty="0"/>
              <a:t>, 2015)</a:t>
            </a:r>
          </a:p>
        </p:txBody>
      </p:sp>
      <p:sp>
        <p:nvSpPr>
          <p:cNvPr id="535" name="Regular Dropout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886612" cy="18274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普通丢弃法</a:t>
            </a:r>
            <a:endParaRPr dirty="0"/>
          </a:p>
          <a:p>
            <a:pPr marL="621631" lvl="1" indent="-240631"/>
            <a:r>
              <a:rPr lang="ja-JP" altLang="en-US"/>
              <a:t>每时间段应用</a:t>
            </a:r>
            <a:endParaRPr lang="en-US" altLang="ja-JP" dirty="0"/>
          </a:p>
          <a:p>
            <a:pPr marL="621631" lvl="1" indent="-240631"/>
            <a:r>
              <a:rPr lang="ja-JP" altLang="en-US"/>
              <a:t>每时间段不同的掩码</a:t>
            </a:r>
            <a:endParaRPr lang="en-US" altLang="ja-JP" dirty="0"/>
          </a:p>
          <a:p>
            <a:pPr indent="-419100"/>
            <a:endParaRPr dirty="0"/>
          </a:p>
        </p:txBody>
      </p:sp>
      <p:sp>
        <p:nvSpPr>
          <p:cNvPr id="536" name="x"/>
          <p:cNvSpPr/>
          <p:nvPr/>
        </p:nvSpPr>
        <p:spPr>
          <a:xfrm>
            <a:off x="300911" y="4385335"/>
            <a:ext cx="324356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37" name="Circle"/>
          <p:cNvSpPr/>
          <p:nvPr/>
        </p:nvSpPr>
        <p:spPr>
          <a:xfrm>
            <a:off x="949622" y="4385335"/>
            <a:ext cx="324356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Circle"/>
          <p:cNvSpPr/>
          <p:nvPr/>
        </p:nvSpPr>
        <p:spPr>
          <a:xfrm>
            <a:off x="1603739" y="4385335"/>
            <a:ext cx="324356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Circle"/>
          <p:cNvSpPr/>
          <p:nvPr/>
        </p:nvSpPr>
        <p:spPr>
          <a:xfrm>
            <a:off x="2252449" y="4385335"/>
            <a:ext cx="324356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0" name="h"/>
          <p:cNvSpPr/>
          <p:nvPr/>
        </p:nvSpPr>
        <p:spPr>
          <a:xfrm>
            <a:off x="300911" y="3769060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541" name="Circle"/>
          <p:cNvSpPr/>
          <p:nvPr/>
        </p:nvSpPr>
        <p:spPr>
          <a:xfrm>
            <a:off x="949622" y="3769060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2" name="Circle"/>
          <p:cNvSpPr/>
          <p:nvPr/>
        </p:nvSpPr>
        <p:spPr>
          <a:xfrm>
            <a:off x="1598333" y="3769060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Circle"/>
          <p:cNvSpPr/>
          <p:nvPr/>
        </p:nvSpPr>
        <p:spPr>
          <a:xfrm>
            <a:off x="2247043" y="3769060"/>
            <a:ext cx="324357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Line"/>
          <p:cNvSpPr/>
          <p:nvPr/>
        </p:nvSpPr>
        <p:spPr>
          <a:xfrm>
            <a:off x="643068" y="3933561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5" name="Line"/>
          <p:cNvSpPr/>
          <p:nvPr/>
        </p:nvSpPr>
        <p:spPr>
          <a:xfrm>
            <a:off x="1291779" y="3927504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6" name="Line"/>
          <p:cNvSpPr/>
          <p:nvPr/>
        </p:nvSpPr>
        <p:spPr>
          <a:xfrm>
            <a:off x="1940489" y="3933561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7" name="Line"/>
          <p:cNvSpPr/>
          <p:nvPr/>
        </p:nvSpPr>
        <p:spPr>
          <a:xfrm>
            <a:off x="2589200" y="3933561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8" name="Line"/>
          <p:cNvSpPr/>
          <p:nvPr/>
        </p:nvSpPr>
        <p:spPr>
          <a:xfrm flipV="1">
            <a:off x="611319" y="4061337"/>
            <a:ext cx="359896" cy="359896"/>
          </a:xfrm>
          <a:prstGeom prst="line">
            <a:avLst/>
          </a:prstGeom>
          <a:ln w="25400">
            <a:solidFill>
              <a:srgbClr val="FF284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9" name="Line"/>
          <p:cNvSpPr/>
          <p:nvPr/>
        </p:nvSpPr>
        <p:spPr>
          <a:xfrm flipV="1">
            <a:off x="1301335" y="4061337"/>
            <a:ext cx="359895" cy="359896"/>
          </a:xfrm>
          <a:prstGeom prst="line">
            <a:avLst/>
          </a:prstGeom>
          <a:ln w="25400">
            <a:solidFill>
              <a:srgbClr val="00D179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0" name="Line"/>
          <p:cNvSpPr/>
          <p:nvPr/>
        </p:nvSpPr>
        <p:spPr>
          <a:xfrm flipV="1">
            <a:off x="1914147" y="4061337"/>
            <a:ext cx="359895" cy="359896"/>
          </a:xfrm>
          <a:prstGeom prst="line">
            <a:avLst/>
          </a:prstGeom>
          <a:ln w="25400">
            <a:solidFill>
              <a:srgbClr val="D83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1" name="Line"/>
          <p:cNvSpPr/>
          <p:nvPr/>
        </p:nvSpPr>
        <p:spPr>
          <a:xfrm flipV="1">
            <a:off x="2602251" y="4061337"/>
            <a:ext cx="359895" cy="359896"/>
          </a:xfrm>
          <a:prstGeom prst="line">
            <a:avLst/>
          </a:prstGeom>
          <a:ln w="25400">
            <a:solidFill>
              <a:srgbClr val="007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2" name="Circle"/>
          <p:cNvSpPr/>
          <p:nvPr/>
        </p:nvSpPr>
        <p:spPr>
          <a:xfrm>
            <a:off x="2906566" y="4388364"/>
            <a:ext cx="324356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Circle"/>
          <p:cNvSpPr/>
          <p:nvPr/>
        </p:nvSpPr>
        <p:spPr>
          <a:xfrm>
            <a:off x="3555276" y="4388364"/>
            <a:ext cx="324357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4" name="Circle"/>
          <p:cNvSpPr/>
          <p:nvPr/>
        </p:nvSpPr>
        <p:spPr>
          <a:xfrm>
            <a:off x="2906566" y="3772089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5" name="Circle"/>
          <p:cNvSpPr/>
          <p:nvPr/>
        </p:nvSpPr>
        <p:spPr>
          <a:xfrm>
            <a:off x="3555276" y="3772089"/>
            <a:ext cx="324357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248723" y="3936589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7" name="Line"/>
          <p:cNvSpPr/>
          <p:nvPr/>
        </p:nvSpPr>
        <p:spPr>
          <a:xfrm>
            <a:off x="3897433" y="3930532"/>
            <a:ext cx="288754" cy="1"/>
          </a:xfrm>
          <a:prstGeom prst="line">
            <a:avLst/>
          </a:prstGeom>
          <a:ln w="25400">
            <a:solidFill>
              <a:srgbClr val="D6D6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8" name="Line"/>
          <p:cNvSpPr/>
          <p:nvPr/>
        </p:nvSpPr>
        <p:spPr>
          <a:xfrm flipV="1">
            <a:off x="3216974" y="4064365"/>
            <a:ext cx="359895" cy="359896"/>
          </a:xfrm>
          <a:prstGeom prst="line">
            <a:avLst/>
          </a:prstGeom>
          <a:ln w="25400">
            <a:solidFill>
              <a:srgbClr val="D848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9" name="Line"/>
          <p:cNvSpPr/>
          <p:nvPr/>
        </p:nvSpPr>
        <p:spPr>
          <a:xfrm flipV="1">
            <a:off x="3906989" y="4064365"/>
            <a:ext cx="359895" cy="359896"/>
          </a:xfrm>
          <a:prstGeom prst="line">
            <a:avLst/>
          </a:prstGeom>
          <a:ln w="25400">
            <a:solidFill>
              <a:srgbClr val="004D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60" name="o"/>
          <p:cNvSpPr/>
          <p:nvPr/>
        </p:nvSpPr>
        <p:spPr>
          <a:xfrm>
            <a:off x="300911" y="3142940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561" name="Circle"/>
          <p:cNvSpPr/>
          <p:nvPr/>
        </p:nvSpPr>
        <p:spPr>
          <a:xfrm>
            <a:off x="949622" y="3142940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2" name="Circle"/>
          <p:cNvSpPr/>
          <p:nvPr/>
        </p:nvSpPr>
        <p:spPr>
          <a:xfrm>
            <a:off x="1598333" y="3142940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Circle"/>
          <p:cNvSpPr/>
          <p:nvPr/>
        </p:nvSpPr>
        <p:spPr>
          <a:xfrm>
            <a:off x="2247043" y="3142940"/>
            <a:ext cx="324357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4" name="Line"/>
          <p:cNvSpPr/>
          <p:nvPr/>
        </p:nvSpPr>
        <p:spPr>
          <a:xfrm flipH="1">
            <a:off x="463089" y="3474610"/>
            <a:ext cx="1" cy="288754"/>
          </a:xfrm>
          <a:prstGeom prst="line">
            <a:avLst/>
          </a:prstGeom>
          <a:ln w="25400">
            <a:solidFill>
              <a:srgbClr val="00A779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65" name="Line"/>
          <p:cNvSpPr/>
          <p:nvPr/>
        </p:nvSpPr>
        <p:spPr>
          <a:xfrm>
            <a:off x="1111800" y="3468553"/>
            <a:ext cx="1" cy="288754"/>
          </a:xfrm>
          <a:prstGeom prst="line">
            <a:avLst/>
          </a:prstGeom>
          <a:ln w="25400">
            <a:solidFill>
              <a:srgbClr val="A6FEFF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66" name="Line"/>
          <p:cNvSpPr/>
          <p:nvPr/>
        </p:nvSpPr>
        <p:spPr>
          <a:xfrm>
            <a:off x="1760510" y="3474610"/>
            <a:ext cx="1" cy="288754"/>
          </a:xfrm>
          <a:prstGeom prst="line">
            <a:avLst/>
          </a:prstGeom>
          <a:ln w="25400">
            <a:solidFill>
              <a:srgbClr val="D6D7FF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67" name="Line"/>
          <p:cNvSpPr/>
          <p:nvPr/>
        </p:nvSpPr>
        <p:spPr>
          <a:xfrm>
            <a:off x="2409221" y="3474610"/>
            <a:ext cx="1" cy="288754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68" name="Circle"/>
          <p:cNvSpPr/>
          <p:nvPr/>
        </p:nvSpPr>
        <p:spPr>
          <a:xfrm>
            <a:off x="2906566" y="3145968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Circle"/>
          <p:cNvSpPr/>
          <p:nvPr/>
        </p:nvSpPr>
        <p:spPr>
          <a:xfrm>
            <a:off x="3555276" y="3145968"/>
            <a:ext cx="324357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0" name="Line"/>
          <p:cNvSpPr/>
          <p:nvPr/>
        </p:nvSpPr>
        <p:spPr>
          <a:xfrm>
            <a:off x="3068744" y="3477638"/>
            <a:ext cx="1" cy="288754"/>
          </a:xfrm>
          <a:prstGeom prst="line">
            <a:avLst/>
          </a:prstGeom>
          <a:ln w="25400">
            <a:solidFill>
              <a:srgbClr val="FFFDA9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1" name="Line"/>
          <p:cNvSpPr/>
          <p:nvPr/>
        </p:nvSpPr>
        <p:spPr>
          <a:xfrm>
            <a:off x="3717454" y="3471582"/>
            <a:ext cx="1" cy="288754"/>
          </a:xfrm>
          <a:prstGeom prst="line">
            <a:avLst/>
          </a:prstGeom>
          <a:ln w="25400">
            <a:solidFill>
              <a:srgbClr val="73FA79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2" name="Same mask across all time windows…"/>
          <p:cNvSpPr txBox="1"/>
          <p:nvPr/>
        </p:nvSpPr>
        <p:spPr>
          <a:xfrm>
            <a:off x="4640454" y="984310"/>
            <a:ext cx="3886612" cy="1827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endParaRPr lang="ja-JP" altLang="en-US"/>
          </a:p>
        </p:txBody>
      </p:sp>
      <p:sp>
        <p:nvSpPr>
          <p:cNvPr id="573" name="x"/>
          <p:cNvSpPr/>
          <p:nvPr/>
        </p:nvSpPr>
        <p:spPr>
          <a:xfrm>
            <a:off x="4758976" y="4381927"/>
            <a:ext cx="324357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74" name="Circle"/>
          <p:cNvSpPr/>
          <p:nvPr/>
        </p:nvSpPr>
        <p:spPr>
          <a:xfrm>
            <a:off x="5407687" y="4381927"/>
            <a:ext cx="324357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5" name="Circle"/>
          <p:cNvSpPr/>
          <p:nvPr/>
        </p:nvSpPr>
        <p:spPr>
          <a:xfrm>
            <a:off x="6061804" y="4381927"/>
            <a:ext cx="324356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Circle"/>
          <p:cNvSpPr/>
          <p:nvPr/>
        </p:nvSpPr>
        <p:spPr>
          <a:xfrm>
            <a:off x="6710514" y="4381927"/>
            <a:ext cx="324356" cy="324356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7" name="h"/>
          <p:cNvSpPr/>
          <p:nvPr/>
        </p:nvSpPr>
        <p:spPr>
          <a:xfrm>
            <a:off x="4758976" y="3765652"/>
            <a:ext cx="324357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578" name="Circle"/>
          <p:cNvSpPr/>
          <p:nvPr/>
        </p:nvSpPr>
        <p:spPr>
          <a:xfrm>
            <a:off x="5407687" y="3765652"/>
            <a:ext cx="324357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9" name="Circle"/>
          <p:cNvSpPr/>
          <p:nvPr/>
        </p:nvSpPr>
        <p:spPr>
          <a:xfrm>
            <a:off x="6056398" y="3765652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0" name="Circle"/>
          <p:cNvSpPr/>
          <p:nvPr/>
        </p:nvSpPr>
        <p:spPr>
          <a:xfrm>
            <a:off x="6705108" y="3765652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>
            <a:off x="5101133" y="3930152"/>
            <a:ext cx="288754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2" name="Line"/>
          <p:cNvSpPr/>
          <p:nvPr/>
        </p:nvSpPr>
        <p:spPr>
          <a:xfrm>
            <a:off x="5749844" y="3924096"/>
            <a:ext cx="288754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3" name="Line"/>
          <p:cNvSpPr/>
          <p:nvPr/>
        </p:nvSpPr>
        <p:spPr>
          <a:xfrm>
            <a:off x="6398554" y="3930152"/>
            <a:ext cx="288754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4" name="Line"/>
          <p:cNvSpPr/>
          <p:nvPr/>
        </p:nvSpPr>
        <p:spPr>
          <a:xfrm>
            <a:off x="7047265" y="3930152"/>
            <a:ext cx="288755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5" name="Line"/>
          <p:cNvSpPr/>
          <p:nvPr/>
        </p:nvSpPr>
        <p:spPr>
          <a:xfrm flipV="1">
            <a:off x="5069385" y="4057929"/>
            <a:ext cx="359895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6" name="Line"/>
          <p:cNvSpPr/>
          <p:nvPr/>
        </p:nvSpPr>
        <p:spPr>
          <a:xfrm flipV="1">
            <a:off x="5759400" y="4057929"/>
            <a:ext cx="359895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6372212" y="4057929"/>
            <a:ext cx="359896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8" name="Line"/>
          <p:cNvSpPr/>
          <p:nvPr/>
        </p:nvSpPr>
        <p:spPr>
          <a:xfrm flipV="1">
            <a:off x="7060316" y="4057929"/>
            <a:ext cx="359895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89" name="Circle"/>
          <p:cNvSpPr/>
          <p:nvPr/>
        </p:nvSpPr>
        <p:spPr>
          <a:xfrm>
            <a:off x="7364631" y="4384955"/>
            <a:ext cx="324356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8013341" y="4384955"/>
            <a:ext cx="324357" cy="324357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Circle"/>
          <p:cNvSpPr/>
          <p:nvPr/>
        </p:nvSpPr>
        <p:spPr>
          <a:xfrm>
            <a:off x="7364631" y="3768680"/>
            <a:ext cx="324356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8013341" y="3768680"/>
            <a:ext cx="324357" cy="3243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>
            <a:off x="7706788" y="3933181"/>
            <a:ext cx="288754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4" name="Line"/>
          <p:cNvSpPr/>
          <p:nvPr/>
        </p:nvSpPr>
        <p:spPr>
          <a:xfrm>
            <a:off x="8355499" y="3927124"/>
            <a:ext cx="288754" cy="1"/>
          </a:xfrm>
          <a:prstGeom prst="line">
            <a:avLst/>
          </a:prstGeom>
          <a:ln w="25400">
            <a:solidFill>
              <a:srgbClr val="38D4D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5" name="Line"/>
          <p:cNvSpPr/>
          <p:nvPr/>
        </p:nvSpPr>
        <p:spPr>
          <a:xfrm flipV="1">
            <a:off x="7675039" y="4060957"/>
            <a:ext cx="359895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6" name="Line"/>
          <p:cNvSpPr/>
          <p:nvPr/>
        </p:nvSpPr>
        <p:spPr>
          <a:xfrm flipV="1">
            <a:off x="8365054" y="4060957"/>
            <a:ext cx="359895" cy="359895"/>
          </a:xfrm>
          <a:prstGeom prst="line">
            <a:avLst/>
          </a:prstGeom>
          <a:ln w="25400">
            <a:solidFill>
              <a:srgbClr val="D4FB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7" name="o"/>
          <p:cNvSpPr/>
          <p:nvPr/>
        </p:nvSpPr>
        <p:spPr>
          <a:xfrm>
            <a:off x="4758976" y="3139532"/>
            <a:ext cx="324357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598" name="Circle"/>
          <p:cNvSpPr/>
          <p:nvPr/>
        </p:nvSpPr>
        <p:spPr>
          <a:xfrm>
            <a:off x="5407687" y="3139532"/>
            <a:ext cx="324357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9" name="Circle"/>
          <p:cNvSpPr/>
          <p:nvPr/>
        </p:nvSpPr>
        <p:spPr>
          <a:xfrm>
            <a:off x="6056398" y="3139532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6705108" y="3139532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1" name="Line"/>
          <p:cNvSpPr/>
          <p:nvPr/>
        </p:nvSpPr>
        <p:spPr>
          <a:xfrm>
            <a:off x="4921154" y="3471201"/>
            <a:ext cx="1" cy="288755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2" name="Line"/>
          <p:cNvSpPr/>
          <p:nvPr/>
        </p:nvSpPr>
        <p:spPr>
          <a:xfrm>
            <a:off x="5569865" y="3465145"/>
            <a:ext cx="1" cy="288754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3" name="Line"/>
          <p:cNvSpPr/>
          <p:nvPr/>
        </p:nvSpPr>
        <p:spPr>
          <a:xfrm>
            <a:off x="6218575" y="3471201"/>
            <a:ext cx="1" cy="288755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4" name="Line"/>
          <p:cNvSpPr/>
          <p:nvPr/>
        </p:nvSpPr>
        <p:spPr>
          <a:xfrm>
            <a:off x="6867287" y="3471201"/>
            <a:ext cx="1" cy="288755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5" name="Circle"/>
          <p:cNvSpPr/>
          <p:nvPr/>
        </p:nvSpPr>
        <p:spPr>
          <a:xfrm>
            <a:off x="7364631" y="3142560"/>
            <a:ext cx="324356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Circle"/>
          <p:cNvSpPr/>
          <p:nvPr/>
        </p:nvSpPr>
        <p:spPr>
          <a:xfrm>
            <a:off x="8013341" y="3142560"/>
            <a:ext cx="324357" cy="3243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>
            <a:off x="7526809" y="3474230"/>
            <a:ext cx="1" cy="288754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8" name="Line"/>
          <p:cNvSpPr/>
          <p:nvPr/>
        </p:nvSpPr>
        <p:spPr>
          <a:xfrm>
            <a:off x="8175520" y="3468173"/>
            <a:ext cx="1" cy="288754"/>
          </a:xfrm>
          <a:prstGeom prst="line">
            <a:avLst/>
          </a:prstGeom>
          <a:ln w="25400">
            <a:solidFill>
              <a:srgbClr val="FF284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" name="Regular Dropout…">
            <a:extLst>
              <a:ext uri="{FF2B5EF4-FFF2-40B4-BE49-F238E27FC236}">
                <a16:creationId xmlns:a16="http://schemas.microsoft.com/office/drawing/2014/main" id="{CBC499F1-6045-9D43-A4CC-B789F5BBC6EF}"/>
              </a:ext>
            </a:extLst>
          </p:cNvPr>
          <p:cNvSpPr txBox="1">
            <a:spLocks/>
          </p:cNvSpPr>
          <p:nvPr/>
        </p:nvSpPr>
        <p:spPr>
          <a:xfrm>
            <a:off x="4806748" y="1036849"/>
            <a:ext cx="3886612" cy="1827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indent="-419100" hangingPunct="1">
              <a:buFont typeface="Arial" panose="020B0604020202020204" pitchFamily="34" charset="0"/>
              <a:buChar char="•"/>
            </a:pPr>
            <a:r>
              <a:rPr lang="ja-JP" altLang="en-US"/>
              <a:t>变分丢弃法</a:t>
            </a:r>
          </a:p>
          <a:p>
            <a:pPr lvl="1" indent="-419100" hangingPunct="1">
              <a:buFont typeface="Arial" panose="020B0604020202020204" pitchFamily="34" charset="0"/>
              <a:buChar char="•"/>
            </a:pPr>
            <a:r>
              <a:rPr lang="ja-JP" altLang="en-US"/>
              <a:t>证明在任何神经网络应用丢弃法等同于近似贝叶斯推断的形式</a:t>
            </a:r>
          </a:p>
          <a:p>
            <a:pPr lvl="1" indent="-419100" hangingPunct="1">
              <a:buFont typeface="Arial" panose="020B0604020202020204" pitchFamily="34" charset="0"/>
              <a:buChar char="•"/>
            </a:pPr>
            <a:r>
              <a:rPr lang="ja-JP" altLang="en-US"/>
              <a:t>每时间段相同的掩码</a:t>
            </a:r>
          </a:p>
          <a:p>
            <a:pPr indent="-419100" hangingPunct="1"/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Zoneout (Krueger et al., 2016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Zoneout</a:t>
            </a:r>
            <a:r>
              <a:rPr dirty="0"/>
              <a:t> (Krueger et al., 2016)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Robustness against skipping observations in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5427938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稳定性抵制在一序列中跳过观察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状态稳定性与隐含状态更新有关</a:t>
                </a:r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跳过隐含状态更新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:r>
                  <a:rPr lang="ja-JP" altLang="en-US" dirty="0"/>
                  <a:t>训练期间保持前状态</a:t>
                </a:r>
                <a:endParaRPr lang="en-US" altLang="ja-JP" dirty="0"/>
              </a:p>
              <a:p>
                <a:pPr marL="1040731" lvl="1" indent="-24063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marL="1040731" lvl="1" indent="-240631"/>
                <a:endParaRPr dirty="0"/>
              </a:p>
            </p:txBody>
          </p:sp>
        </mc:Choice>
        <mc:Fallback xmlns="">
          <p:sp>
            <p:nvSpPr>
              <p:cNvPr id="611" name="Robustness against skipping observations in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5427938" cy="3553928"/>
              </a:xfrm>
              <a:prstGeom prst="rect">
                <a:avLst/>
              </a:prstGeom>
              <a:blipFill>
                <a:blip r:embed="rId2"/>
                <a:stretch>
                  <a:fillRect l="-233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93" y="1294045"/>
            <a:ext cx="2603501" cy="298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Equation"/>
          <p:cNvSpPr txBox="1"/>
          <p:nvPr/>
        </p:nvSpPr>
        <p:spPr>
          <a:xfrm>
            <a:off x="2547890" y="411252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Many more tri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更多技巧</a:t>
            </a:r>
            <a:endParaRPr dirty="0"/>
          </a:p>
        </p:txBody>
      </p:sp>
      <p:sp>
        <p:nvSpPr>
          <p:cNvPr id="616" name="Parameter averaging (Merity et al., 2017) Train RNN and average weights over ru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参数均一化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dirty="0" err="1"/>
              <a:t>Merity</a:t>
            </a:r>
            <a:r>
              <a:rPr dirty="0"/>
              <a:t> et al., 2017)</a:t>
            </a:r>
            <a:br>
              <a:rPr dirty="0"/>
            </a:br>
            <a:r>
              <a:rPr lang="en-US" dirty="0"/>
              <a:t>		</a:t>
            </a:r>
            <a:r>
              <a:rPr lang="ja-JP" altLang="en-US"/>
              <a:t>在训练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每次迭代时应用均一</a:t>
            </a:r>
            <a:r>
              <a:rPr lang="zh-CN" altLang="en-US" dirty="0"/>
              <a:t> </a:t>
            </a:r>
            <a:r>
              <a:rPr lang="en-US" altLang="zh-CN" dirty="0"/>
              <a:t>SGD</a:t>
            </a: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随机权重均一化</a:t>
            </a:r>
            <a:r>
              <a:rPr lang="zh-CN" altLang="en-US" dirty="0"/>
              <a:t> </a:t>
            </a:r>
            <a:r>
              <a:rPr dirty="0"/>
              <a:t>(Wilson et al., 2018)</a:t>
            </a:r>
            <a:endParaRPr lang="en-US" dirty="0"/>
          </a:p>
          <a:p>
            <a:pPr>
              <a:buSzPct val="100000"/>
            </a:pPr>
            <a:r>
              <a:rPr lang="zh-CN" altLang="en-US" dirty="0"/>
              <a:t>  </a:t>
            </a:r>
            <a:r>
              <a:rPr lang="en-US" altLang="zh-CN" dirty="0"/>
              <a:t>		</a:t>
            </a:r>
            <a:r>
              <a:rPr lang="ja-JP" altLang="en-US"/>
              <a:t>与上个类似</a:t>
            </a:r>
            <a:r>
              <a:rPr lang="zh-CN" altLang="en-US" dirty="0"/>
              <a:t>，</a:t>
            </a:r>
            <a:r>
              <a:rPr lang="ja-JP" altLang="en-US"/>
              <a:t>但同时变化学习率</a:t>
            </a:r>
            <a:endParaRPr lang="en-US" dirty="0"/>
          </a:p>
          <a:p>
            <a:pPr marL="240631" indent="-240631">
              <a:buSzPct val="100000"/>
              <a:buChar char="•"/>
            </a:pPr>
            <a:r>
              <a:rPr lang="zh-CN" altLang="en-US" dirty="0"/>
              <a:t>“</a:t>
            </a:r>
            <a:r>
              <a:rPr lang="ja-JP" altLang="en-US"/>
              <a:t>兄弟</a:t>
            </a:r>
            <a:r>
              <a:rPr lang="zh-CN" altLang="en-US" dirty="0"/>
              <a:t>”</a:t>
            </a:r>
            <a:r>
              <a:rPr lang="ja-JP" altLang="en-US"/>
              <a:t>丢弃法</a:t>
            </a:r>
            <a:r>
              <a:rPr dirty="0"/>
              <a:t> (</a:t>
            </a:r>
            <a:r>
              <a:rPr dirty="0" err="1"/>
              <a:t>Zolna</a:t>
            </a:r>
            <a:r>
              <a:rPr dirty="0"/>
              <a:t> et al., 2017)</a:t>
            </a:r>
            <a:br>
              <a:rPr dirty="0"/>
            </a:br>
            <a:r>
              <a:rPr lang="en-US" dirty="0"/>
              <a:t>		</a:t>
            </a:r>
            <a:r>
              <a:rPr lang="ja-JP" altLang="en-US"/>
              <a:t>应用丢弃法的同时减少变分</a:t>
            </a:r>
            <a:r>
              <a:rPr lang="zh-CN" altLang="en-US" dirty="0"/>
              <a:t>，</a:t>
            </a:r>
            <a:r>
              <a:rPr lang="ja-JP" altLang="en-US"/>
              <a:t>可提高参数稳定性</a:t>
            </a:r>
            <a:br>
              <a:rPr dirty="0"/>
            </a:b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Using RN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使用循环神经网络</a:t>
            </a:r>
            <a:endParaRPr dirty="0"/>
          </a:p>
        </p:txBody>
      </p:sp>
      <p:sp>
        <p:nvSpPr>
          <p:cNvPr id="215" name="Encode sequence…"/>
          <p:cNvSpPr txBox="1">
            <a:spLocks noGrp="1"/>
          </p:cNvSpPr>
          <p:nvPr>
            <p:ph type="body" sz="half" idx="1"/>
          </p:nvPr>
        </p:nvSpPr>
        <p:spPr>
          <a:xfrm>
            <a:off x="1801415" y="3365222"/>
            <a:ext cx="6744481" cy="1412675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编码序列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解码序列</a:t>
            </a:r>
          </a:p>
          <a:p>
            <a:pPr marL="240631" indent="-240631">
              <a:buSzPct val="100000"/>
              <a:buChar char="•"/>
            </a:pPr>
            <a:r>
              <a:rPr lang="zh-CN" altLang="en-US" dirty="0"/>
              <a:t>同时</a:t>
            </a:r>
            <a:r>
              <a:rPr lang="ja-JP" altLang="en-US" dirty="0"/>
              <a:t>做到这两点</a:t>
            </a:r>
            <a:endParaRPr dirty="0"/>
          </a:p>
        </p:txBody>
      </p:sp>
      <p:sp>
        <p:nvSpPr>
          <p:cNvPr id="216" name="(image courtesy of karpathy.github.io)"/>
          <p:cNvSpPr txBox="1"/>
          <p:nvPr/>
        </p:nvSpPr>
        <p:spPr>
          <a:xfrm>
            <a:off x="4673937" y="3269307"/>
            <a:ext cx="391176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(image courtesy of 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karpathy.github.io</a:t>
            </a:r>
            <a:r>
              <a:t>)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3" y="756593"/>
            <a:ext cx="8027394" cy="2512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sing RN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使用循环神经网络</a:t>
            </a:r>
            <a:endParaRPr dirty="0"/>
          </a:p>
        </p:txBody>
      </p:sp>
      <p:sp>
        <p:nvSpPr>
          <p:cNvPr id="220" name="(image courtesy of karpathy.github.io)"/>
          <p:cNvSpPr txBox="1"/>
          <p:nvPr/>
        </p:nvSpPr>
        <p:spPr>
          <a:xfrm>
            <a:off x="3225023" y="4489910"/>
            <a:ext cx="32213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(</a:t>
            </a:r>
            <a:r>
              <a:rPr lang="ja-JP" altLang="en-US"/>
              <a:t>图片来源</a:t>
            </a:r>
            <a:r>
              <a:rPr lang="zh-CN" altLang="en-US" dirty="0"/>
              <a:t>：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karpathy.github.io</a:t>
            </a:r>
            <a:r>
              <a:rPr dirty="0"/>
              <a:t>)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3" y="756593"/>
            <a:ext cx="8027394" cy="251271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oetry…"/>
          <p:cNvSpPr txBox="1"/>
          <p:nvPr/>
        </p:nvSpPr>
        <p:spPr>
          <a:xfrm>
            <a:off x="1897859" y="3365222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/>
              <a:t>编写诗歌</a:t>
            </a:r>
            <a:endParaRPr dirty="0"/>
          </a:p>
        </p:txBody>
      </p:sp>
      <p:sp>
        <p:nvSpPr>
          <p:cNvPr id="223" name="Sentiment…"/>
          <p:cNvSpPr txBox="1"/>
          <p:nvPr/>
        </p:nvSpPr>
        <p:spPr>
          <a:xfrm>
            <a:off x="3442565" y="3365222"/>
            <a:ext cx="10156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 dirty="0"/>
              <a:t>情感分析</a:t>
            </a:r>
          </a:p>
          <a:p>
            <a:pPr algn="ctr"/>
            <a:endParaRPr lang="ja-JP" altLang="en-US" dirty="0"/>
          </a:p>
          <a:p>
            <a:pPr algn="ctr"/>
            <a:r>
              <a:rPr lang="zh-CN" altLang="en-US" dirty="0"/>
              <a:t>文本</a:t>
            </a:r>
            <a:r>
              <a:rPr lang="ja-JP" altLang="en-US" dirty="0"/>
              <a:t>分类</a:t>
            </a:r>
            <a:endParaRPr dirty="0"/>
          </a:p>
        </p:txBody>
      </p:sp>
      <p:sp>
        <p:nvSpPr>
          <p:cNvPr id="224" name="Question…"/>
          <p:cNvSpPr txBox="1"/>
          <p:nvPr/>
        </p:nvSpPr>
        <p:spPr>
          <a:xfrm>
            <a:off x="5436840" y="3344298"/>
            <a:ext cx="10156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zh-CN" altLang="en-US" dirty="0"/>
              <a:t>自动问答</a:t>
            </a:r>
            <a:endParaRPr lang="en-US" altLang="zh-CN" dirty="0"/>
          </a:p>
          <a:p>
            <a:pPr algn="ctr"/>
            <a:endParaRPr lang="ja-JP" altLang="en-US" dirty="0"/>
          </a:p>
          <a:p>
            <a:pPr algn="ctr"/>
            <a:r>
              <a:rPr lang="ja-JP" altLang="en-US" dirty="0"/>
              <a:t>机器翻译</a:t>
            </a:r>
            <a:endParaRPr dirty="0"/>
          </a:p>
        </p:txBody>
      </p:sp>
      <p:sp>
        <p:nvSpPr>
          <p:cNvPr id="225" name="Named…"/>
          <p:cNvSpPr txBox="1"/>
          <p:nvPr/>
        </p:nvSpPr>
        <p:spPr>
          <a:xfrm>
            <a:off x="7136783" y="3365222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/>
              <a:t>命名实体标记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回顾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循环神经网络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观测更新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blipFill>
                <a:blip r:embed="rId2"/>
                <a:stretch>
                  <a:fillRect l="-2556" r="-1757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blipFill>
                <a:blip r:embed="rId3"/>
                <a:stretch>
                  <a:fillRect l="-3804" r="-21739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51" name="How to make more nonlinear?">
            <a:extLst>
              <a:ext uri="{FF2B5EF4-FFF2-40B4-BE49-F238E27FC236}">
                <a16:creationId xmlns:a16="http://schemas.microsoft.com/office/drawing/2014/main" id="{3F68BFC9-5BE4-2B4F-AF97-014E135D711B}"/>
              </a:ext>
            </a:extLst>
          </p:cNvPr>
          <p:cNvSpPr/>
          <p:nvPr/>
        </p:nvSpPr>
        <p:spPr>
          <a:xfrm>
            <a:off x="5647839" y="3953132"/>
            <a:ext cx="2879227" cy="1043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86"/>
                </a:moveTo>
                <a:lnTo>
                  <a:pt x="0" y="1314"/>
                </a:lnTo>
                <a:cubicBezTo>
                  <a:pt x="0" y="588"/>
                  <a:pt x="225" y="0"/>
                  <a:pt x="503" y="0"/>
                </a:cubicBezTo>
                <a:lnTo>
                  <a:pt x="21097" y="0"/>
                </a:lnTo>
                <a:cubicBezTo>
                  <a:pt x="21375" y="0"/>
                  <a:pt x="21600" y="588"/>
                  <a:pt x="21600" y="1314"/>
                </a:cubicBezTo>
                <a:lnTo>
                  <a:pt x="21600" y="20286"/>
                </a:lnTo>
                <a:cubicBezTo>
                  <a:pt x="21600" y="21012"/>
                  <a:pt x="21375" y="21600"/>
                  <a:pt x="21097" y="21600"/>
                </a:cubicBezTo>
                <a:lnTo>
                  <a:pt x="503" y="21600"/>
                </a:lnTo>
                <a:cubicBezTo>
                  <a:pt x="225" y="21600"/>
                  <a:pt x="0" y="21012"/>
                  <a:pt x="0" y="20286"/>
                </a:cubicBez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500">
                <a:solidFill>
                  <a:srgbClr val="FFFFFF"/>
                </a:solidFill>
              </a:defRPr>
            </a:lvl1pPr>
          </a:lstStyle>
          <a:p>
            <a:r>
              <a:rPr lang="ja-JP" altLang="en-US" dirty="0"/>
              <a:t>怎么添加</a:t>
            </a:r>
            <a:endParaRPr lang="en-US" altLang="ja-JP" dirty="0"/>
          </a:p>
          <a:p>
            <a:r>
              <a:rPr lang="ja-JP" altLang="en-US" dirty="0"/>
              <a:t>更多非线性</a:t>
            </a:r>
            <a:r>
              <a:rPr lang="zh-CN" altLang="en-US" dirty="0"/>
              <a:t>的层？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964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计划 </a:t>
            </a:r>
            <a:r>
              <a:rPr lang="en-US" dirty="0"/>
              <a:t>A - </a:t>
            </a:r>
            <a:r>
              <a:rPr lang="ja-JP" altLang="en-US"/>
              <a:t>单元的非线性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blipFill>
                <a:blip r:embed="rId2"/>
                <a:stretch>
                  <a:fillRect l="-2556" r="-1757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blipFill>
                <a:blip r:embed="rId3"/>
                <a:stretch>
                  <a:fillRect l="-3804" r="-21739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51" name="How to make more nonlinear?">
            <a:extLst>
              <a:ext uri="{FF2B5EF4-FFF2-40B4-BE49-F238E27FC236}">
                <a16:creationId xmlns:a16="http://schemas.microsoft.com/office/drawing/2014/main" id="{3F68BFC9-5BE4-2B4F-AF97-014E135D711B}"/>
              </a:ext>
            </a:extLst>
          </p:cNvPr>
          <p:cNvSpPr/>
          <p:nvPr/>
        </p:nvSpPr>
        <p:spPr>
          <a:xfrm>
            <a:off x="5647839" y="3953132"/>
            <a:ext cx="2106967" cy="1043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86"/>
                </a:moveTo>
                <a:lnTo>
                  <a:pt x="0" y="1314"/>
                </a:lnTo>
                <a:cubicBezTo>
                  <a:pt x="0" y="588"/>
                  <a:pt x="225" y="0"/>
                  <a:pt x="503" y="0"/>
                </a:cubicBezTo>
                <a:lnTo>
                  <a:pt x="21097" y="0"/>
                </a:lnTo>
                <a:cubicBezTo>
                  <a:pt x="21375" y="0"/>
                  <a:pt x="21600" y="588"/>
                  <a:pt x="21600" y="1314"/>
                </a:cubicBezTo>
                <a:lnTo>
                  <a:pt x="21600" y="20286"/>
                </a:lnTo>
                <a:cubicBezTo>
                  <a:pt x="21600" y="21012"/>
                  <a:pt x="21375" y="21600"/>
                  <a:pt x="21097" y="21600"/>
                </a:cubicBezTo>
                <a:lnTo>
                  <a:pt x="503" y="21600"/>
                </a:lnTo>
                <a:cubicBezTo>
                  <a:pt x="225" y="21600"/>
                  <a:pt x="0" y="21012"/>
                  <a:pt x="0" y="20286"/>
                </a:cubicBez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5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替代为</a:t>
            </a:r>
            <a:r>
              <a:rPr lang="en-US" altLang="ja-JP" dirty="0"/>
              <a:t>MLP?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30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ircle"/>
          <p:cNvSpPr/>
          <p:nvPr/>
        </p:nvSpPr>
        <p:spPr>
          <a:xfrm>
            <a:off x="3212385" y="3406879"/>
            <a:ext cx="381001" cy="381001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Circle"/>
          <p:cNvSpPr/>
          <p:nvPr/>
        </p:nvSpPr>
        <p:spPr>
          <a:xfrm>
            <a:off x="3212385" y="4390311"/>
            <a:ext cx="381001" cy="381001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Plan A - Nonlinearity in the un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计划 </a:t>
            </a:r>
            <a:r>
              <a:rPr lang="en-US" dirty="0"/>
              <a:t>A - </a:t>
            </a:r>
            <a:r>
              <a:rPr lang="ja-JP" altLang="en-US"/>
              <a:t>单元的非线性</a:t>
            </a:r>
            <a:endParaRPr dirty="0"/>
          </a:p>
        </p:txBody>
      </p:sp>
      <p:sp>
        <p:nvSpPr>
          <p:cNvPr id="335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Equation"/>
              <p:cNvSpPr txBox="1"/>
              <p:nvPr/>
            </p:nvSpPr>
            <p:spPr>
              <a:xfrm>
                <a:off x="2590699" y="3410147"/>
                <a:ext cx="3962602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699" y="3410147"/>
                <a:ext cx="3962602" cy="286976"/>
              </a:xfrm>
              <a:prstGeom prst="rect">
                <a:avLst/>
              </a:prstGeom>
              <a:blipFill>
                <a:blip r:embed="rId2"/>
                <a:stretch>
                  <a:fillRect l="-2885" r="-17628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Equation"/>
              <p:cNvSpPr txBox="1"/>
              <p:nvPr/>
            </p:nvSpPr>
            <p:spPr>
              <a:xfrm>
                <a:off x="2590699" y="4393544"/>
                <a:ext cx="2343380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699" y="4393544"/>
                <a:ext cx="2343380" cy="286977"/>
              </a:xfrm>
              <a:prstGeom prst="rect">
                <a:avLst/>
              </a:prstGeom>
              <a:blipFill>
                <a:blip r:embed="rId3"/>
                <a:stretch>
                  <a:fillRect l="-3784" r="-21622" b="-6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Keeps the structure of the latent space…"/>
          <p:cNvSpPr txBox="1"/>
          <p:nvPr/>
        </p:nvSpPr>
        <p:spPr>
          <a:xfrm>
            <a:off x="469348" y="925112"/>
            <a:ext cx="8205304" cy="176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保持潜在空间的结构</a:t>
            </a: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更复杂的梯度（非常昂贵）</a:t>
            </a:r>
          </a:p>
          <a:p>
            <a:pPr lvl="7" indent="0">
              <a:spcBef>
                <a:spcPts val="500"/>
              </a:spcBef>
              <a:buSzPct val="100000"/>
              <a:defRPr sz="2400">
                <a:solidFill>
                  <a:srgbClr val="000000"/>
                </a:solidFill>
              </a:defRPr>
            </a:pPr>
            <a:r>
              <a:rPr lang="en-US" altLang="ja-JP" dirty="0"/>
              <a:t>	</a:t>
            </a:r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ja-JP" altLang="en-US"/>
              <a:t> </a:t>
            </a:r>
            <a:r>
              <a:rPr lang="en-US" dirty="0" err="1"/>
              <a:t>Zoph</a:t>
            </a:r>
            <a:r>
              <a:rPr lang="en-US" dirty="0"/>
              <a:t> et al, 2018</a:t>
            </a:r>
          </a:p>
          <a:p>
            <a:pPr lvl="7" indent="0">
              <a:spcBef>
                <a:spcPts val="500"/>
              </a:spcBef>
              <a:buSzPct val="100000"/>
              <a:defRPr sz="2400">
                <a:solidFill>
                  <a:srgbClr val="000000"/>
                </a:solidFill>
              </a:defRPr>
            </a:pPr>
            <a:r>
              <a:rPr lang="en-US" altLang="ja-JP" dirty="0"/>
              <a:t>			</a:t>
            </a:r>
            <a:r>
              <a:rPr lang="ja-JP" altLang="en-US"/>
              <a:t>缓慢而昂贵</a:t>
            </a:r>
            <a:r>
              <a:rPr lang="zh-CN" altLang="en-US" dirty="0"/>
              <a:t>，</a:t>
            </a:r>
            <a:r>
              <a:rPr lang="ja-JP" altLang="en-US"/>
              <a:t>没有人在实践中使用</a:t>
            </a:r>
            <a:endParaRPr lang="en-US" dirty="0"/>
          </a:p>
        </p:txBody>
      </p:sp>
      <p:sp>
        <p:nvSpPr>
          <p:cNvPr id="10" name="How to make more nonlinear?">
            <a:extLst>
              <a:ext uri="{FF2B5EF4-FFF2-40B4-BE49-F238E27FC236}">
                <a16:creationId xmlns:a16="http://schemas.microsoft.com/office/drawing/2014/main" id="{4064B98E-5B75-A44C-A938-0D1F5816E930}"/>
              </a:ext>
            </a:extLst>
          </p:cNvPr>
          <p:cNvSpPr/>
          <p:nvPr/>
        </p:nvSpPr>
        <p:spPr>
          <a:xfrm>
            <a:off x="5647839" y="3953132"/>
            <a:ext cx="2106967" cy="1043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86"/>
                </a:moveTo>
                <a:lnTo>
                  <a:pt x="0" y="1314"/>
                </a:lnTo>
                <a:cubicBezTo>
                  <a:pt x="0" y="588"/>
                  <a:pt x="225" y="0"/>
                  <a:pt x="503" y="0"/>
                </a:cubicBezTo>
                <a:lnTo>
                  <a:pt x="21097" y="0"/>
                </a:lnTo>
                <a:cubicBezTo>
                  <a:pt x="21375" y="0"/>
                  <a:pt x="21600" y="588"/>
                  <a:pt x="21600" y="1314"/>
                </a:cubicBezTo>
                <a:lnTo>
                  <a:pt x="21600" y="20286"/>
                </a:lnTo>
                <a:cubicBezTo>
                  <a:pt x="21600" y="21012"/>
                  <a:pt x="21375" y="21600"/>
                  <a:pt x="21097" y="21600"/>
                </a:cubicBezTo>
                <a:lnTo>
                  <a:pt x="503" y="21600"/>
                </a:lnTo>
                <a:cubicBezTo>
                  <a:pt x="225" y="21600"/>
                  <a:pt x="0" y="21012"/>
                  <a:pt x="0" y="20286"/>
                </a:cubicBez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5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替代为</a:t>
            </a:r>
            <a:r>
              <a:rPr lang="en-US" altLang="ja-JP" dirty="0"/>
              <a:t>MLP?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n B - We go dee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计划</a:t>
            </a:r>
            <a:r>
              <a:rPr dirty="0"/>
              <a:t> B -</a:t>
            </a:r>
            <a:r>
              <a:rPr lang="en-US" dirty="0"/>
              <a:t> </a:t>
            </a:r>
            <a:r>
              <a:rPr lang="ja-JP" altLang="en-US"/>
              <a:t>深度循环神经网络</a:t>
            </a:r>
            <a:endParaRPr dirty="0"/>
          </a:p>
        </p:txBody>
      </p:sp>
      <p:sp>
        <p:nvSpPr>
          <p:cNvPr id="342" name="Shallow RNN…"/>
          <p:cNvSpPr txBox="1">
            <a:spLocks noGrp="1"/>
          </p:cNvSpPr>
          <p:nvPr>
            <p:ph type="body" sz="half" idx="1"/>
          </p:nvPr>
        </p:nvSpPr>
        <p:spPr>
          <a:xfrm>
            <a:off x="4237191" y="1009331"/>
            <a:ext cx="4308705" cy="4015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/>
              <a:t>浅度循环神经网络</a:t>
            </a:r>
            <a:endParaRPr dirty="0"/>
          </a:p>
          <a:p>
            <a:pPr marL="584333" lvl="1" indent="-226193" defTabSz="429768">
              <a:defRPr sz="2256"/>
            </a:pPr>
            <a:r>
              <a:rPr lang="ja-JP" altLang="en-US"/>
              <a:t>输入</a:t>
            </a:r>
            <a:r>
              <a:rPr dirty="0"/>
              <a:t> </a:t>
            </a:r>
          </a:p>
          <a:p>
            <a:pPr marL="584333" lvl="1" indent="-226193" defTabSz="429768">
              <a:defRPr sz="2256"/>
            </a:pPr>
            <a:r>
              <a:rPr lang="ja-JP" altLang="en-US"/>
              <a:t>隐含层</a:t>
            </a:r>
            <a:endParaRPr lang="en-US" altLang="ja-JP" dirty="0"/>
          </a:p>
          <a:p>
            <a:pPr marL="584333" lvl="1" indent="-226193" defTabSz="429768">
              <a:defRPr sz="2256"/>
            </a:pPr>
            <a:r>
              <a:rPr lang="ja-JP" altLang="en-US"/>
              <a:t>输出</a:t>
            </a:r>
            <a:endParaRPr dirty="0"/>
          </a:p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/>
              <a:t>深度循环神经网络</a:t>
            </a:r>
            <a:endParaRPr dirty="0"/>
          </a:p>
          <a:p>
            <a:pPr marL="584333" lvl="1" indent="-226193" defTabSz="429768">
              <a:defRPr sz="2256"/>
            </a:pPr>
            <a:r>
              <a:rPr lang="ja-JP" altLang="en-US"/>
              <a:t>输入</a:t>
            </a:r>
            <a:endParaRPr dirty="0"/>
          </a:p>
          <a:p>
            <a:pPr marL="584333" lvl="1" indent="-226193" defTabSz="429768">
              <a:defRPr sz="2256" b="1">
                <a:solidFill>
                  <a:srgbClr val="408080"/>
                </a:solidFill>
              </a:defRPr>
            </a:pPr>
            <a:r>
              <a:rPr lang="ja-JP" altLang="en-US"/>
              <a:t>隐含层</a:t>
            </a:r>
          </a:p>
          <a:p>
            <a:pPr marL="584333" lvl="1" indent="-226193" defTabSz="429768">
              <a:defRPr sz="2256" b="1">
                <a:solidFill>
                  <a:srgbClr val="408080"/>
                </a:solidFill>
              </a:defRPr>
            </a:pPr>
            <a:r>
              <a:rPr lang="ja-JP" altLang="en-US"/>
              <a:t>隐含层</a:t>
            </a:r>
            <a:br>
              <a:rPr dirty="0"/>
            </a:br>
            <a:r>
              <a:rPr dirty="0"/>
              <a:t>…</a:t>
            </a:r>
          </a:p>
          <a:p>
            <a:pPr marL="584333" lvl="1" indent="-226193" defTabSz="429768">
              <a:defRPr sz="2256"/>
            </a:pPr>
            <a:r>
              <a:rPr lang="ja-JP" altLang="en-US"/>
              <a:t>输出</a:t>
            </a:r>
            <a:endParaRPr dirty="0"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8" y="982895"/>
            <a:ext cx="35052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973</Words>
  <Application>Microsoft Office PowerPoint</Application>
  <PresentationFormat>On-screen Show (16:9)</PresentationFormat>
  <Paragraphs>224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Menlo</vt:lpstr>
      <vt:lpstr>Arial</vt:lpstr>
      <vt:lpstr>Cambria Math</vt:lpstr>
      <vt:lpstr>DeckTemplate-AWS</vt:lpstr>
      <vt:lpstr>PowerPoint Presentation</vt:lpstr>
      <vt:lpstr>概要</vt:lpstr>
      <vt:lpstr>深度循环 神经网络</vt:lpstr>
      <vt:lpstr>使用循环神经网络</vt:lpstr>
      <vt:lpstr>使用循环神经网络</vt:lpstr>
      <vt:lpstr>回顾 - 循环神经网络</vt:lpstr>
      <vt:lpstr>计划 A - 单元的非线性</vt:lpstr>
      <vt:lpstr>计划 A - 单元的非线性</vt:lpstr>
      <vt:lpstr>计划 B - 深度循环神经网络</vt:lpstr>
      <vt:lpstr>PowerPoint Presentation</vt:lpstr>
      <vt:lpstr>代码 …</vt:lpstr>
      <vt:lpstr>双向循环神经网络</vt:lpstr>
      <vt:lpstr>“未来”的重要性</vt:lpstr>
      <vt:lpstr>“未来”的重要性</vt:lpstr>
      <vt:lpstr>“未来”的重要性</vt:lpstr>
      <vt:lpstr>回顾 - 图模型</vt:lpstr>
      <vt:lpstr>动态编程</vt:lpstr>
      <vt:lpstr>动态编程</vt:lpstr>
      <vt:lpstr>动态编程</vt:lpstr>
      <vt:lpstr>PowerPoint Presentation</vt:lpstr>
      <vt:lpstr>动态编程</vt:lpstr>
      <vt:lpstr>应用到 RNN 上？</vt:lpstr>
      <vt:lpstr>双向循环神经网络</vt:lpstr>
      <vt:lpstr>这不适用于序列生成…</vt:lpstr>
      <vt:lpstr>为什么呢?</vt:lpstr>
      <vt:lpstr>原因</vt:lpstr>
      <vt:lpstr>循环神经网络 的残差网络</vt:lpstr>
      <vt:lpstr>回顾 - 添加层是否可以提高准确性？</vt:lpstr>
      <vt:lpstr>回顾 - 残差网络（ResNet）</vt:lpstr>
      <vt:lpstr>回顾 – 深度循环神经网络 </vt:lpstr>
      <vt:lpstr>残差网络（ResNet）</vt:lpstr>
      <vt:lpstr>循环神经网络 的稠密连接网络</vt:lpstr>
      <vt:lpstr>循环神经网络的稠密连接网络（DenseNet）</vt:lpstr>
      <vt:lpstr>循环神经网络的正则化</vt:lpstr>
      <vt:lpstr>过拟合</vt:lpstr>
      <vt:lpstr>回顾 – 丢弃法</vt:lpstr>
      <vt:lpstr>变分丢弃法 (Gal &amp; Ghahramani, 2015)</vt:lpstr>
      <vt:lpstr>Zoneout (Krueger et al., 2016)</vt:lpstr>
      <vt:lpstr>更多技巧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82</cp:revision>
  <dcterms:modified xsi:type="dcterms:W3CDTF">2019-10-28T14:15:54Z</dcterms:modified>
</cp:coreProperties>
</file>